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2" roundtripDataSignature="AMtx7mieXNh2L9RoE1xxcz3PfQeQ31Jx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2E8B3F-AD5A-427B-8191-26F055E6A994}">
  <a:tblStyle styleId="{892E8B3F-AD5A-427B-8191-26F055E6A9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512d7d72b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b512d7d72b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559b6fd48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b559b6fd4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512d7d7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512d7d7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b5c05f77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b5c05f77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b5c05f7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b5c05f7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 name="Google Shape;57;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512d7d7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512d7d7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559b6fd4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559b6fd4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 name="Google Shape;45;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6" name="Google Shape;4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 name="Google Shape;29;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3" name="Google Shape;3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7" name="Google Shape;37;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9" name="Google Shape;3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2" name="Google Shape;4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mc:Choice Requires="p14">
      <p:transition spd="slow" p14:dur="14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7.jpg"/><Relationship Id="rId6" Type="http://schemas.openxmlformats.org/officeDocument/2006/relationships/hyperlink" Target="https://drive.google.com/file/d/1IiOnQRu2_78d08P32C2NW4c2mJb9C-2p/view?resourcekey" TargetMode="External"/><Relationship Id="rId7" Type="http://schemas.openxmlformats.org/officeDocument/2006/relationships/hyperlink" Target="https://drive.google.com/file/d/1IiOnQRu2_78d08P32C2NW4c2mJb9C-2p/view?resourceke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doi.org/10.1016/j.procir.2020.03.10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
          <p:cNvSpPr txBox="1"/>
          <p:nvPr>
            <p:ph type="ctrTitle"/>
          </p:nvPr>
        </p:nvSpPr>
        <p:spPr>
          <a:xfrm>
            <a:off x="983875" y="502675"/>
            <a:ext cx="6897900" cy="83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2800">
                <a:solidFill>
                  <a:srgbClr val="000000"/>
                </a:solidFill>
              </a:rPr>
              <a:t>Mini Project-IOT based- Under Sensor Lab </a:t>
            </a:r>
            <a:endParaRPr sz="2800">
              <a:solidFill>
                <a:srgbClr val="000000"/>
              </a:solidFill>
            </a:endParaRPr>
          </a:p>
          <a:p>
            <a:pPr indent="0" lvl="0" marL="0" rtl="0" algn="ctr">
              <a:lnSpc>
                <a:spcPct val="100000"/>
              </a:lnSpc>
              <a:spcBef>
                <a:spcPts val="0"/>
              </a:spcBef>
              <a:spcAft>
                <a:spcPts val="0"/>
              </a:spcAft>
              <a:buSzPts val="5200"/>
              <a:buNone/>
            </a:pPr>
            <a:r>
              <a:rPr lang="en" sz="2000">
                <a:solidFill>
                  <a:srgbClr val="000000"/>
                </a:solidFill>
              </a:rPr>
              <a:t>(Semester VI)</a:t>
            </a:r>
            <a:endParaRPr sz="2000">
              <a:solidFill>
                <a:srgbClr val="000000"/>
              </a:solidFill>
            </a:endParaRPr>
          </a:p>
        </p:txBody>
      </p:sp>
      <p:sp>
        <p:nvSpPr>
          <p:cNvPr id="52" name="Google Shape;52;p1"/>
          <p:cNvSpPr txBox="1"/>
          <p:nvPr/>
        </p:nvSpPr>
        <p:spPr>
          <a:xfrm>
            <a:off x="22650" y="1341775"/>
            <a:ext cx="9098700" cy="83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 sz="2000" u="none" cap="none" strike="noStrike">
                <a:solidFill>
                  <a:schemeClr val="dk1"/>
                </a:solidFill>
                <a:latin typeface="Arial"/>
                <a:ea typeface="Arial"/>
                <a:cs typeface="Arial"/>
                <a:sym typeface="Arial"/>
              </a:rPr>
              <a:t>Vivekanand Education Society’s Institute of Technology</a:t>
            </a:r>
            <a:endParaRPr b="1"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chemeClr val="dk1"/>
              </a:buClr>
              <a:buSzPts val="1100"/>
              <a:buFont typeface="Arial"/>
              <a:buNone/>
            </a:pPr>
            <a:r>
              <a:rPr b="1" i="0" lang="en" sz="2000" u="none" cap="none" strike="noStrike">
                <a:solidFill>
                  <a:schemeClr val="dk1"/>
                </a:solidFill>
                <a:latin typeface="Arial"/>
                <a:ea typeface="Arial"/>
                <a:cs typeface="Arial"/>
                <a:sym typeface="Arial"/>
              </a:rPr>
              <a:t>Information Technology</a:t>
            </a:r>
            <a:endParaRPr b="1" i="0" sz="20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Name of Supervisor :Dr. Monali Chaudhari</a:t>
            </a:r>
            <a:endParaRPr b="1" i="0" sz="1500" u="none" cap="none" strike="noStrike">
              <a:solidFill>
                <a:srgbClr val="000000"/>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1900"/>
              <a:buFont typeface="Arial"/>
              <a:buNone/>
            </a:pPr>
            <a:r>
              <a:rPr b="1" i="0" lang="en" sz="1900" u="none" cap="none" strike="noStrike">
                <a:solidFill>
                  <a:schemeClr val="dk1"/>
                </a:solidFill>
                <a:latin typeface="Arial"/>
                <a:ea typeface="Arial"/>
                <a:cs typeface="Arial"/>
                <a:sym typeface="Arial"/>
              </a:rPr>
              <a:t>Title of Project:</a:t>
            </a:r>
            <a:r>
              <a:rPr b="1" lang="en" sz="1700"/>
              <a:t>Water level monitoring</a:t>
            </a:r>
            <a:r>
              <a:rPr b="1" lang="en" sz="1700"/>
              <a:t> </a:t>
            </a:r>
            <a:endParaRPr b="1" i="0" sz="2200" u="none" cap="none" strike="noStrike">
              <a:solidFill>
                <a:schemeClr val="dk1"/>
              </a:solidFill>
              <a:latin typeface="Arial"/>
              <a:ea typeface="Arial"/>
              <a:cs typeface="Arial"/>
              <a:sym typeface="Arial"/>
            </a:endParaRPr>
          </a:p>
          <a:p>
            <a:pPr indent="0" lvl="0" marL="0" marR="0" rtl="0" algn="ctr">
              <a:lnSpc>
                <a:spcPct val="115000"/>
              </a:lnSpc>
              <a:spcBef>
                <a:spcPts val="160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600"/>
              <a:buFont typeface="Arial"/>
              <a:buNone/>
            </a:pPr>
            <a:r>
              <a:t/>
            </a:r>
            <a:endParaRPr b="1" i="0" sz="1600" u="none" cap="none" strike="noStrike">
              <a:solidFill>
                <a:srgbClr val="FFFFFF"/>
              </a:solidFill>
              <a:latin typeface="Nunito"/>
              <a:ea typeface="Nunito"/>
              <a:cs typeface="Nunito"/>
              <a:sym typeface="Nunito"/>
            </a:endParaRPr>
          </a:p>
        </p:txBody>
      </p:sp>
      <p:sp>
        <p:nvSpPr>
          <p:cNvPr id="53" name="Google Shape;53;p1"/>
          <p:cNvSpPr txBox="1"/>
          <p:nvPr/>
        </p:nvSpPr>
        <p:spPr>
          <a:xfrm>
            <a:off x="719575" y="3337950"/>
            <a:ext cx="7426500" cy="15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Group No. :  </a:t>
            </a:r>
            <a:r>
              <a:rPr b="0" i="0" lang="en" sz="1400" u="none" cap="none" strike="noStrike">
                <a:solidFill>
                  <a:srgbClr val="000000"/>
                </a:solidFill>
                <a:latin typeface="Arial"/>
                <a:ea typeface="Arial"/>
                <a:cs typeface="Arial"/>
                <a:sym typeface="Arial"/>
              </a:rPr>
              <a:t>_4</a:t>
            </a:r>
            <a:r>
              <a:rPr lang="en"/>
              <a:t>_</a:t>
            </a:r>
            <a:br>
              <a:rPr b="1"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Student Name            Roll N</a:t>
            </a:r>
            <a:r>
              <a:rPr lang="en"/>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r>
              <a:rPr lang="en"/>
              <a:t>.Pranav Raikar            -47(D15A)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2.Gaurang Raorane      </a:t>
            </a:r>
            <a:r>
              <a:rPr lang="en"/>
              <a:t>-49 (D15A)</a:t>
            </a:r>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3.Tejas Rokade             -50(D15A)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4.Sneha Utekar             -66(D15A)</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54" name="Google Shape;54;p1"/>
          <p:cNvPicPr preferRelativeResize="0"/>
          <p:nvPr/>
        </p:nvPicPr>
        <p:blipFill rotWithShape="1">
          <a:blip r:embed="rId3">
            <a:alphaModFix/>
          </a:blip>
          <a:srcRect b="0" l="0" r="0" t="0"/>
          <a:stretch/>
        </p:blipFill>
        <p:spPr>
          <a:xfrm>
            <a:off x="7975774" y="252012"/>
            <a:ext cx="558625" cy="7712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1000"/>
                                        <p:tgtEl>
                                          <p:spTgt spid="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p:tgtEl>
                                          <p:spTgt spid="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p:tgtEl>
                                          <p:spTgt spid="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b512d7d72b_2_8"/>
          <p:cNvSpPr txBox="1"/>
          <p:nvPr/>
        </p:nvSpPr>
        <p:spPr>
          <a:xfrm>
            <a:off x="123993" y="311422"/>
            <a:ext cx="8802300" cy="56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70C0"/>
                </a:solidFill>
                <a:latin typeface="Times New Roman"/>
                <a:ea typeface="Times New Roman"/>
                <a:cs typeface="Times New Roman"/>
                <a:sym typeface="Times New Roman"/>
              </a:rPr>
              <a:t>Complete Design/Circuit diagram Flow graphs of Proposed System</a:t>
            </a:r>
            <a:endParaRPr b="0" i="0" sz="2800" u="none" cap="none" strike="noStrike">
              <a:solidFill>
                <a:srgbClr val="0070C0"/>
              </a:solidFill>
              <a:latin typeface="Times New Roman"/>
              <a:ea typeface="Times New Roman"/>
              <a:cs typeface="Times New Roman"/>
              <a:sym typeface="Times New Roman"/>
            </a:endParaRPr>
          </a:p>
        </p:txBody>
      </p:sp>
      <p:sp>
        <p:nvSpPr>
          <p:cNvPr id="108" name="Google Shape;108;g2b512d7d72b_2_8"/>
          <p:cNvSpPr txBox="1"/>
          <p:nvPr/>
        </p:nvSpPr>
        <p:spPr>
          <a:xfrm>
            <a:off x="250371" y="1164771"/>
            <a:ext cx="839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09" name="Google Shape;109;g2b512d7d72b_2_8"/>
          <p:cNvPicPr preferRelativeResize="0"/>
          <p:nvPr/>
        </p:nvPicPr>
        <p:blipFill>
          <a:blip r:embed="rId3">
            <a:alphaModFix/>
          </a:blip>
          <a:stretch>
            <a:fillRect/>
          </a:stretch>
        </p:blipFill>
        <p:spPr>
          <a:xfrm>
            <a:off x="504538" y="1373738"/>
            <a:ext cx="8296275" cy="343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b559b6fd48_2_0"/>
          <p:cNvSpPr txBox="1"/>
          <p:nvPr/>
        </p:nvSpPr>
        <p:spPr>
          <a:xfrm>
            <a:off x="123993" y="311422"/>
            <a:ext cx="8802300" cy="56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70C0"/>
                </a:solidFill>
                <a:latin typeface="Times New Roman"/>
                <a:ea typeface="Times New Roman"/>
                <a:cs typeface="Times New Roman"/>
                <a:sym typeface="Times New Roman"/>
              </a:rPr>
              <a:t>Complete Design/Circuit diagram Flow graphs of Proposed System</a:t>
            </a:r>
            <a:endParaRPr b="0" i="0" sz="2800" u="none" cap="none" strike="noStrike">
              <a:solidFill>
                <a:srgbClr val="0070C0"/>
              </a:solidFill>
              <a:latin typeface="Times New Roman"/>
              <a:ea typeface="Times New Roman"/>
              <a:cs typeface="Times New Roman"/>
              <a:sym typeface="Times New Roman"/>
            </a:endParaRPr>
          </a:p>
        </p:txBody>
      </p:sp>
      <p:sp>
        <p:nvSpPr>
          <p:cNvPr id="115" name="Google Shape;115;g2b559b6fd48_2_0"/>
          <p:cNvSpPr txBox="1"/>
          <p:nvPr/>
        </p:nvSpPr>
        <p:spPr>
          <a:xfrm>
            <a:off x="250371" y="1164771"/>
            <a:ext cx="839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16" name="Google Shape;116;g2b559b6fd48_2_0"/>
          <p:cNvPicPr preferRelativeResize="0"/>
          <p:nvPr/>
        </p:nvPicPr>
        <p:blipFill>
          <a:blip r:embed="rId3">
            <a:alphaModFix/>
          </a:blip>
          <a:stretch>
            <a:fillRect/>
          </a:stretch>
        </p:blipFill>
        <p:spPr>
          <a:xfrm>
            <a:off x="2167675" y="1368821"/>
            <a:ext cx="5041192" cy="33661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ph type="title"/>
          </p:nvPr>
        </p:nvSpPr>
        <p:spPr>
          <a:xfrm>
            <a:off x="246436" y="-512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0070C0"/>
                </a:solidFill>
                <a:latin typeface="Times New Roman"/>
                <a:ea typeface="Times New Roman"/>
                <a:cs typeface="Times New Roman"/>
                <a:sym typeface="Times New Roman"/>
              </a:rPr>
              <a:t>Component List with specification</a:t>
            </a:r>
            <a:endParaRPr sz="2200">
              <a:latin typeface="Times New Roman"/>
              <a:ea typeface="Times New Roman"/>
              <a:cs typeface="Times New Roman"/>
              <a:sym typeface="Times New Roman"/>
            </a:endParaRPr>
          </a:p>
        </p:txBody>
      </p:sp>
      <p:sp>
        <p:nvSpPr>
          <p:cNvPr id="122" name="Google Shape;122;p8"/>
          <p:cNvSpPr txBox="1"/>
          <p:nvPr/>
        </p:nvSpPr>
        <p:spPr>
          <a:xfrm>
            <a:off x="130625" y="465175"/>
            <a:ext cx="8636400" cy="4494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300"/>
              <a:t>Main Components:</a:t>
            </a:r>
            <a:endParaRPr b="1" sz="1300"/>
          </a:p>
          <a:p>
            <a:pPr indent="-311150" lvl="0" marL="457200" rtl="0" algn="l">
              <a:spcBef>
                <a:spcPts val="0"/>
              </a:spcBef>
              <a:spcAft>
                <a:spcPts val="0"/>
              </a:spcAft>
              <a:buSzPts val="1300"/>
              <a:buChar char="●"/>
            </a:pPr>
            <a:r>
              <a:rPr b="1" lang="en" sz="1300"/>
              <a:t>NodeMCU ESP8266</a:t>
            </a:r>
            <a:r>
              <a:rPr lang="en" sz="1300"/>
              <a:t>: </a:t>
            </a:r>
            <a:endParaRPr sz="1300"/>
          </a:p>
          <a:p>
            <a:pPr indent="0" lvl="0" marL="457200" rtl="0" algn="l">
              <a:spcBef>
                <a:spcPts val="0"/>
              </a:spcBef>
              <a:spcAft>
                <a:spcPts val="0"/>
              </a:spcAft>
              <a:buNone/>
            </a:pPr>
            <a:r>
              <a:rPr lang="en" sz="1300"/>
              <a:t>Microcontroller for processing data and controlling other components.</a:t>
            </a:r>
            <a:endParaRPr sz="1300"/>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b="1" sz="1300"/>
          </a:p>
          <a:p>
            <a:pPr indent="-311150" lvl="0" marL="457200" rtl="0" algn="l">
              <a:spcBef>
                <a:spcPts val="0"/>
              </a:spcBef>
              <a:spcAft>
                <a:spcPts val="0"/>
              </a:spcAft>
              <a:buSzPts val="1300"/>
              <a:buChar char="●"/>
            </a:pPr>
            <a:r>
              <a:rPr b="1" lang="en" sz="1300"/>
              <a:t>Ultrasonic Sensor</a:t>
            </a:r>
            <a:r>
              <a:rPr lang="en" sz="1300"/>
              <a:t>: </a:t>
            </a:r>
            <a:endParaRPr sz="1300"/>
          </a:p>
          <a:p>
            <a:pPr indent="0" lvl="0" marL="457200" rtl="0" algn="l">
              <a:spcBef>
                <a:spcPts val="0"/>
              </a:spcBef>
              <a:spcAft>
                <a:spcPts val="0"/>
              </a:spcAft>
              <a:buNone/>
            </a:pPr>
            <a:r>
              <a:rPr lang="en" sz="1300"/>
              <a:t>Measures the distance to the water surface using </a:t>
            </a:r>
            <a:endParaRPr sz="1300"/>
          </a:p>
          <a:p>
            <a:pPr indent="0" lvl="0" marL="457200" rtl="0" algn="l">
              <a:spcBef>
                <a:spcPts val="0"/>
              </a:spcBef>
              <a:spcAft>
                <a:spcPts val="0"/>
              </a:spcAft>
              <a:buNone/>
            </a:pPr>
            <a:r>
              <a:rPr lang="en" sz="1300"/>
              <a:t>sound waves.</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t/>
            </a:r>
            <a:endParaRPr b="1" sz="1300"/>
          </a:p>
          <a:p>
            <a:pPr indent="-311150" lvl="0" marL="457200" rtl="0" algn="l">
              <a:spcBef>
                <a:spcPts val="0"/>
              </a:spcBef>
              <a:spcAft>
                <a:spcPts val="0"/>
              </a:spcAft>
              <a:buSzPts val="1300"/>
              <a:buChar char="●"/>
            </a:pPr>
            <a:r>
              <a:rPr b="1" lang="en" sz="1300"/>
              <a:t>220 Ohm Resistors</a:t>
            </a:r>
            <a:r>
              <a:rPr lang="en" sz="1300"/>
              <a:t>: </a:t>
            </a:r>
            <a:endParaRPr sz="1300"/>
          </a:p>
          <a:p>
            <a:pPr indent="0" lvl="0" marL="457200" rtl="0" algn="l">
              <a:spcBef>
                <a:spcPts val="0"/>
              </a:spcBef>
              <a:spcAft>
                <a:spcPts val="0"/>
              </a:spcAft>
              <a:buNone/>
            </a:pPr>
            <a:r>
              <a:rPr lang="en" sz="1300"/>
              <a:t>Limit current flow to the ultrasonic sensor and LED.</a:t>
            </a:r>
            <a:endParaRPr sz="1300"/>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b="1" sz="1300"/>
          </a:p>
          <a:p>
            <a:pPr indent="-311150" lvl="0" marL="457200" rtl="0" algn="l">
              <a:spcBef>
                <a:spcPts val="0"/>
              </a:spcBef>
              <a:spcAft>
                <a:spcPts val="0"/>
              </a:spcAft>
              <a:buSzPts val="1300"/>
              <a:buChar char="●"/>
            </a:pPr>
            <a:r>
              <a:rPr b="1" lang="en" sz="1300"/>
              <a:t>Wi-Fi Module</a:t>
            </a:r>
            <a:r>
              <a:rPr lang="en" sz="1300"/>
              <a:t>: Enables the ESP8266 to connect to the internet and send data to an IoT platform.It is present in </a:t>
            </a:r>
            <a:r>
              <a:rPr lang="en" sz="1300">
                <a:solidFill>
                  <a:schemeClr val="dk1"/>
                </a:solidFill>
              </a:rPr>
              <a:t>NodeMCU ESP8266</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SzPts val="1300"/>
              <a:buChar char="●"/>
            </a:pPr>
            <a:r>
              <a:rPr b="1" lang="en" sz="1300"/>
              <a:t>230VAC Motor</a:t>
            </a:r>
            <a:r>
              <a:rPr lang="en" sz="1300"/>
              <a:t>: (Optional) </a:t>
            </a:r>
            <a:endParaRPr sz="1300"/>
          </a:p>
          <a:p>
            <a:pPr indent="0" lvl="0" marL="457200" rtl="0" algn="l">
              <a:spcBef>
                <a:spcPts val="0"/>
              </a:spcBef>
              <a:spcAft>
                <a:spcPts val="0"/>
              </a:spcAft>
              <a:buNone/>
            </a:pPr>
            <a:r>
              <a:rPr lang="en" sz="1300"/>
              <a:t>Controls a pump or valve based on the water level.</a:t>
            </a:r>
            <a:endParaRPr sz="1300"/>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rPr lang="en" sz="1300">
                <a:solidFill>
                  <a:schemeClr val="dk1"/>
                </a:solidFill>
              </a:rPr>
              <a:t> </a:t>
            </a:r>
            <a:endParaRPr sz="1300"/>
          </a:p>
        </p:txBody>
      </p:sp>
      <p:pic>
        <p:nvPicPr>
          <p:cNvPr id="123" name="Google Shape;123;p8"/>
          <p:cNvPicPr preferRelativeResize="0"/>
          <p:nvPr/>
        </p:nvPicPr>
        <p:blipFill>
          <a:blip r:embed="rId3">
            <a:alphaModFix/>
          </a:blip>
          <a:stretch>
            <a:fillRect/>
          </a:stretch>
        </p:blipFill>
        <p:spPr>
          <a:xfrm>
            <a:off x="6241850" y="403700"/>
            <a:ext cx="1793074" cy="850400"/>
          </a:xfrm>
          <a:prstGeom prst="rect">
            <a:avLst/>
          </a:prstGeom>
          <a:noFill/>
          <a:ln>
            <a:noFill/>
          </a:ln>
        </p:spPr>
      </p:pic>
      <p:pic>
        <p:nvPicPr>
          <p:cNvPr id="124" name="Google Shape;124;p8"/>
          <p:cNvPicPr preferRelativeResize="0"/>
          <p:nvPr/>
        </p:nvPicPr>
        <p:blipFill>
          <a:blip r:embed="rId4">
            <a:alphaModFix/>
          </a:blip>
          <a:stretch>
            <a:fillRect/>
          </a:stretch>
        </p:blipFill>
        <p:spPr>
          <a:xfrm>
            <a:off x="4674225" y="1325825"/>
            <a:ext cx="3903749" cy="1657376"/>
          </a:xfrm>
          <a:prstGeom prst="rect">
            <a:avLst/>
          </a:prstGeom>
          <a:noFill/>
          <a:ln>
            <a:noFill/>
          </a:ln>
        </p:spPr>
      </p:pic>
      <p:pic>
        <p:nvPicPr>
          <p:cNvPr id="125" name="Google Shape;125;p8"/>
          <p:cNvPicPr preferRelativeResize="0"/>
          <p:nvPr/>
        </p:nvPicPr>
        <p:blipFill>
          <a:blip r:embed="rId5">
            <a:alphaModFix/>
          </a:blip>
          <a:stretch>
            <a:fillRect/>
          </a:stretch>
        </p:blipFill>
        <p:spPr>
          <a:xfrm>
            <a:off x="6713150" y="3690175"/>
            <a:ext cx="1731600" cy="739750"/>
          </a:xfrm>
          <a:prstGeom prst="rect">
            <a:avLst/>
          </a:prstGeom>
          <a:noFill/>
          <a:ln>
            <a:noFill/>
          </a:ln>
        </p:spPr>
      </p:pic>
      <p:pic>
        <p:nvPicPr>
          <p:cNvPr id="126" name="Google Shape;126;p8"/>
          <p:cNvPicPr preferRelativeResize="0"/>
          <p:nvPr/>
        </p:nvPicPr>
        <p:blipFill rotWithShape="1">
          <a:blip r:embed="rId6">
            <a:alphaModFix/>
          </a:blip>
          <a:srcRect b="0" l="0" r="0" t="21383"/>
          <a:stretch/>
        </p:blipFill>
        <p:spPr>
          <a:xfrm>
            <a:off x="4863775" y="4293100"/>
            <a:ext cx="1214150" cy="85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b512d7d72b_0_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Relay Module</a:t>
            </a:r>
            <a:r>
              <a:rPr lang="en" sz="1400"/>
              <a:t>: (Optional) </a:t>
            </a:r>
            <a:endParaRPr sz="1400"/>
          </a:p>
          <a:p>
            <a:pPr indent="0" lvl="0" marL="457200" rtl="0" algn="l">
              <a:spcBef>
                <a:spcPts val="0"/>
              </a:spcBef>
              <a:spcAft>
                <a:spcPts val="0"/>
              </a:spcAft>
              <a:buNone/>
            </a:pPr>
            <a:r>
              <a:rPr lang="en" sz="1400"/>
              <a:t>Controls the 230VAC power supply to the motor.</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b="1" lang="en" sz="1400"/>
              <a:t>Additional Components:</a:t>
            </a:r>
            <a:endParaRPr b="1" sz="1400"/>
          </a:p>
          <a:p>
            <a:pPr indent="-317500" lvl="0" marL="457200" rtl="0" algn="l">
              <a:spcBef>
                <a:spcPts val="0"/>
              </a:spcBef>
              <a:spcAft>
                <a:spcPts val="0"/>
              </a:spcAft>
              <a:buSzPts val="1400"/>
              <a:buChar char="●"/>
            </a:pPr>
            <a:r>
              <a:rPr b="1" lang="en" sz="1400"/>
              <a:t>LCD Display:</a:t>
            </a:r>
            <a:r>
              <a:rPr lang="en" sz="1400"/>
              <a:t> (Optional)</a:t>
            </a:r>
            <a:endParaRPr sz="1400"/>
          </a:p>
          <a:p>
            <a:pPr indent="0" lvl="0" marL="457200" rtl="0" algn="l">
              <a:spcBef>
                <a:spcPts val="0"/>
              </a:spcBef>
              <a:spcAft>
                <a:spcPts val="0"/>
              </a:spcAft>
              <a:buNone/>
            </a:pPr>
            <a:r>
              <a:rPr lang="en" sz="1400"/>
              <a:t> Displays the current water level reading.</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I2C Module:</a:t>
            </a:r>
            <a:r>
              <a:rPr lang="en" sz="1400"/>
              <a:t> (Optional) </a:t>
            </a:r>
            <a:endParaRPr sz="1400"/>
          </a:p>
          <a:p>
            <a:pPr indent="0" lvl="0" marL="457200" rtl="0" algn="l">
              <a:spcBef>
                <a:spcPts val="0"/>
              </a:spcBef>
              <a:spcAft>
                <a:spcPts val="0"/>
              </a:spcAft>
              <a:buNone/>
            </a:pPr>
            <a:r>
              <a:rPr lang="en" sz="1400"/>
              <a:t>Enables additional sensor inputs or </a:t>
            </a:r>
            <a:endParaRPr sz="1400"/>
          </a:p>
          <a:p>
            <a:pPr indent="0" lvl="0" marL="457200" rtl="0" algn="l">
              <a:spcBef>
                <a:spcPts val="0"/>
              </a:spcBef>
              <a:spcAft>
                <a:spcPts val="0"/>
              </a:spcAft>
              <a:buNone/>
            </a:pPr>
            <a:r>
              <a:rPr lang="en" sz="1400"/>
              <a:t>communication with other devices.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LED:</a:t>
            </a:r>
            <a:r>
              <a:rPr lang="en" sz="1400"/>
              <a:t> (Optional)                                  </a:t>
            </a:r>
            <a:endParaRPr sz="1400"/>
          </a:p>
          <a:p>
            <a:pPr indent="0" lvl="0" marL="457200" rtl="0" algn="l">
              <a:spcBef>
                <a:spcPts val="0"/>
              </a:spcBef>
              <a:spcAft>
                <a:spcPts val="0"/>
              </a:spcAft>
              <a:buNone/>
            </a:pPr>
            <a:r>
              <a:rPr lang="en" sz="1400"/>
              <a:t> Indicates various system states.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Breadboard:</a:t>
            </a:r>
            <a:r>
              <a:rPr lang="en" sz="1400"/>
              <a:t> </a:t>
            </a:r>
            <a:endParaRPr sz="1400"/>
          </a:p>
          <a:p>
            <a:pPr indent="0" lvl="0" marL="457200" rtl="0" algn="l">
              <a:spcBef>
                <a:spcPts val="0"/>
              </a:spcBef>
              <a:spcAft>
                <a:spcPts val="0"/>
              </a:spcAft>
              <a:buNone/>
            </a:pPr>
            <a:r>
              <a:rPr lang="en" sz="1400"/>
              <a:t>Connects the components together for testing and prototyping.</a:t>
            </a:r>
            <a:endParaRPr sz="1400"/>
          </a:p>
          <a:p>
            <a:pPr indent="0" lvl="0" marL="45720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Jumper Wires:</a:t>
            </a:r>
            <a:r>
              <a:rPr lang="en" sz="1400"/>
              <a:t> </a:t>
            </a:r>
            <a:endParaRPr sz="1400"/>
          </a:p>
          <a:p>
            <a:pPr indent="0" lvl="0" marL="457200" rtl="0" algn="l">
              <a:spcBef>
                <a:spcPts val="0"/>
              </a:spcBef>
              <a:spcAft>
                <a:spcPts val="0"/>
              </a:spcAft>
              <a:buNone/>
            </a:pPr>
            <a:r>
              <a:rPr lang="en" sz="1400"/>
              <a:t>Connect the components on the breadboard.</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Tools to be used for implementation-Blynk Software used as the user interface </a:t>
            </a:r>
            <a:endParaRPr/>
          </a:p>
        </p:txBody>
      </p:sp>
      <p:pic>
        <p:nvPicPr>
          <p:cNvPr id="132" name="Google Shape;132;g2b512d7d72b_0_19"/>
          <p:cNvPicPr preferRelativeResize="0"/>
          <p:nvPr/>
        </p:nvPicPr>
        <p:blipFill>
          <a:blip r:embed="rId3">
            <a:alphaModFix/>
          </a:blip>
          <a:stretch>
            <a:fillRect/>
          </a:stretch>
        </p:blipFill>
        <p:spPr>
          <a:xfrm>
            <a:off x="5125050" y="79900"/>
            <a:ext cx="2069700" cy="1163975"/>
          </a:xfrm>
          <a:prstGeom prst="rect">
            <a:avLst/>
          </a:prstGeom>
          <a:noFill/>
          <a:ln>
            <a:noFill/>
          </a:ln>
        </p:spPr>
      </p:pic>
      <p:pic>
        <p:nvPicPr>
          <p:cNvPr id="133" name="Google Shape;133;g2b512d7d72b_0_19"/>
          <p:cNvPicPr preferRelativeResize="0"/>
          <p:nvPr/>
        </p:nvPicPr>
        <p:blipFill>
          <a:blip r:embed="rId4">
            <a:alphaModFix/>
          </a:blip>
          <a:stretch>
            <a:fillRect/>
          </a:stretch>
        </p:blipFill>
        <p:spPr>
          <a:xfrm>
            <a:off x="4223425" y="1109925"/>
            <a:ext cx="2581976" cy="1332000"/>
          </a:xfrm>
          <a:prstGeom prst="rect">
            <a:avLst/>
          </a:prstGeom>
          <a:noFill/>
          <a:ln>
            <a:noFill/>
          </a:ln>
        </p:spPr>
      </p:pic>
      <p:pic>
        <p:nvPicPr>
          <p:cNvPr id="134" name="Google Shape;134;g2b512d7d72b_0_19"/>
          <p:cNvPicPr preferRelativeResize="0"/>
          <p:nvPr/>
        </p:nvPicPr>
        <p:blipFill>
          <a:blip r:embed="rId5">
            <a:alphaModFix/>
          </a:blip>
          <a:stretch>
            <a:fillRect/>
          </a:stretch>
        </p:blipFill>
        <p:spPr>
          <a:xfrm>
            <a:off x="3702175" y="2534125"/>
            <a:ext cx="2160573" cy="860673"/>
          </a:xfrm>
          <a:prstGeom prst="rect">
            <a:avLst/>
          </a:prstGeom>
          <a:noFill/>
          <a:ln>
            <a:noFill/>
          </a:ln>
        </p:spPr>
      </p:pic>
      <p:pic>
        <p:nvPicPr>
          <p:cNvPr id="135" name="Google Shape;135;g2b512d7d72b_0_19"/>
          <p:cNvPicPr preferRelativeResize="0"/>
          <p:nvPr/>
        </p:nvPicPr>
        <p:blipFill rotWithShape="1">
          <a:blip r:embed="rId6">
            <a:alphaModFix/>
          </a:blip>
          <a:srcRect b="-7515" l="0" r="0" t="0"/>
          <a:stretch/>
        </p:blipFill>
        <p:spPr>
          <a:xfrm>
            <a:off x="6045725" y="3117575"/>
            <a:ext cx="2069700" cy="1163974"/>
          </a:xfrm>
          <a:prstGeom prst="rect">
            <a:avLst/>
          </a:prstGeom>
          <a:noFill/>
          <a:ln>
            <a:noFill/>
          </a:ln>
        </p:spPr>
      </p:pic>
      <p:pic>
        <p:nvPicPr>
          <p:cNvPr id="136" name="Google Shape;136;g2b512d7d72b_0_19"/>
          <p:cNvPicPr preferRelativeResize="0"/>
          <p:nvPr/>
        </p:nvPicPr>
        <p:blipFill>
          <a:blip r:embed="rId7">
            <a:alphaModFix/>
          </a:blip>
          <a:stretch>
            <a:fillRect/>
          </a:stretch>
        </p:blipFill>
        <p:spPr>
          <a:xfrm>
            <a:off x="4364675" y="3981525"/>
            <a:ext cx="1571276" cy="860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cb5c05f77b_0_4"/>
          <p:cNvSpPr txBox="1"/>
          <p:nvPr>
            <p:ph type="title"/>
          </p:nvPr>
        </p:nvSpPr>
        <p:spPr>
          <a:xfrm>
            <a:off x="0" y="194625"/>
            <a:ext cx="9844500" cy="4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2400">
                <a:solidFill>
                  <a:srgbClr val="0070C0"/>
                </a:solidFill>
                <a:latin typeface="Times New Roman"/>
                <a:ea typeface="Times New Roman"/>
                <a:cs typeface="Times New Roman"/>
                <a:sym typeface="Times New Roman"/>
              </a:rPr>
              <a:t>Steps involved in interfacing of sensors with NodeMCU ESP8266:</a:t>
            </a:r>
            <a:endParaRPr sz="2400">
              <a:solidFill>
                <a:srgbClr val="0070C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400">
              <a:solidFill>
                <a:srgbClr val="0070C0"/>
              </a:solidFill>
              <a:latin typeface="Times New Roman"/>
              <a:ea typeface="Times New Roman"/>
              <a:cs typeface="Times New Roman"/>
              <a:sym typeface="Times New Roman"/>
            </a:endParaRPr>
          </a:p>
        </p:txBody>
      </p:sp>
      <p:sp>
        <p:nvSpPr>
          <p:cNvPr id="142" name="Google Shape;142;g2cb5c05f77b_0_4"/>
          <p:cNvSpPr txBox="1"/>
          <p:nvPr/>
        </p:nvSpPr>
        <p:spPr>
          <a:xfrm>
            <a:off x="238125" y="784025"/>
            <a:ext cx="9038100" cy="3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t>1)Identify the components:</a:t>
            </a:r>
            <a:r>
              <a:rPr b="1" lang="en" sz="1200"/>
              <a:t> </a:t>
            </a:r>
            <a:r>
              <a:rPr lang="en" sz="1200"/>
              <a:t>NodeMCU ESP8266 board, ultrasonic sensor, LCD screen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300"/>
              <a:t>2)Set up the hardware:</a:t>
            </a:r>
            <a:endParaRPr b="1" sz="1300"/>
          </a:p>
          <a:p>
            <a:pPr indent="0" lvl="0" marL="0" rtl="0" algn="l">
              <a:spcBef>
                <a:spcPts val="0"/>
              </a:spcBef>
              <a:spcAft>
                <a:spcPts val="0"/>
              </a:spcAft>
              <a:buNone/>
            </a:pPr>
            <a:r>
              <a:rPr lang="en" sz="1200"/>
              <a:t>a. Place NodeMCU board and Jumper wires on the breadboard.</a:t>
            </a:r>
            <a:endParaRPr sz="1200"/>
          </a:p>
          <a:p>
            <a:pPr indent="0" lvl="0" marL="0" rtl="0" algn="l">
              <a:spcBef>
                <a:spcPts val="0"/>
              </a:spcBef>
              <a:spcAft>
                <a:spcPts val="0"/>
              </a:spcAft>
              <a:buNone/>
            </a:pPr>
            <a:r>
              <a:rPr lang="en" sz="1200"/>
              <a:t>b. Connect LCD screen, ultrasonic sensor to NodeMCU board following the circuit diagram.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300"/>
              <a:t>3)Set up Blynk web app:</a:t>
            </a:r>
            <a:endParaRPr b="1" sz="1300"/>
          </a:p>
          <a:p>
            <a:pPr indent="0" lvl="0" marL="0" rtl="0" algn="l">
              <a:spcBef>
                <a:spcPts val="0"/>
              </a:spcBef>
              <a:spcAft>
                <a:spcPts val="0"/>
              </a:spcAft>
              <a:buNone/>
            </a:pPr>
            <a:r>
              <a:rPr lang="en" sz="1200"/>
              <a:t>a. Create a new account on the Blynk website.</a:t>
            </a:r>
            <a:endParaRPr sz="1200"/>
          </a:p>
          <a:p>
            <a:pPr indent="0" lvl="0" marL="0" rtl="0" algn="l">
              <a:spcBef>
                <a:spcPts val="0"/>
              </a:spcBef>
              <a:spcAft>
                <a:spcPts val="0"/>
              </a:spcAft>
              <a:buNone/>
            </a:pPr>
            <a:r>
              <a:rPr lang="en" sz="1200"/>
              <a:t>b. Log in and create a new project, adding data streams for water level and water pump.</a:t>
            </a:r>
            <a:endParaRPr sz="1200"/>
          </a:p>
          <a:p>
            <a:pPr indent="0" lvl="0" marL="0" rtl="0" algn="l">
              <a:spcBef>
                <a:spcPts val="0"/>
              </a:spcBef>
              <a:spcAft>
                <a:spcPts val="0"/>
              </a:spcAft>
              <a:buNone/>
            </a:pPr>
            <a:r>
              <a:rPr lang="en" sz="1200"/>
              <a:t>c. Create a web dashboard with appropriate widgets (button, gauge) linked to the data streams.</a:t>
            </a:r>
            <a:endParaRPr sz="1200"/>
          </a:p>
          <a:p>
            <a:pPr indent="0" lvl="0" marL="0" rtl="0" algn="l">
              <a:spcBef>
                <a:spcPts val="0"/>
              </a:spcBef>
              <a:spcAft>
                <a:spcPts val="0"/>
              </a:spcAft>
              <a:buNone/>
            </a:pPr>
            <a:r>
              <a:rPr lang="en" sz="1200"/>
              <a:t>d. Create a new device and link it to the project.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300"/>
              <a:t>4)Set up Blynk mobile app:</a:t>
            </a:r>
            <a:endParaRPr b="1" sz="1300"/>
          </a:p>
          <a:p>
            <a:pPr indent="0" lvl="0" marL="0" rtl="0" algn="l">
              <a:spcBef>
                <a:spcPts val="0"/>
              </a:spcBef>
              <a:spcAft>
                <a:spcPts val="0"/>
              </a:spcAft>
              <a:buNone/>
            </a:pPr>
            <a:r>
              <a:rPr lang="en" sz="1200"/>
              <a:t>a. Download and install the Blynk app on your smartphone.</a:t>
            </a:r>
            <a:endParaRPr sz="1200"/>
          </a:p>
          <a:p>
            <a:pPr indent="0" lvl="0" marL="0" rtl="0" algn="l">
              <a:spcBef>
                <a:spcPts val="0"/>
              </a:spcBef>
              <a:spcAft>
                <a:spcPts val="0"/>
              </a:spcAft>
              <a:buNone/>
            </a:pPr>
            <a:r>
              <a:rPr lang="en" sz="1200"/>
              <a:t>b. Add button and gauge widgets to the dashboard, linking them to the data streams.</a:t>
            </a:r>
            <a:endParaRPr sz="1200"/>
          </a:p>
          <a:p>
            <a:pPr indent="0" lvl="0" marL="0" rtl="0" algn="l">
              <a:spcBef>
                <a:spcPts val="0"/>
              </a:spcBef>
              <a:spcAft>
                <a:spcPts val="0"/>
              </a:spcAft>
              <a:buNone/>
            </a:pPr>
            <a:r>
              <a:rPr lang="en" sz="1200"/>
              <a:t>c. Customize widgets as needed.</a:t>
            </a:r>
            <a:endParaRPr sz="12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5)Upload the program:</a:t>
            </a:r>
            <a:endParaRPr b="1" sz="1300"/>
          </a:p>
          <a:p>
            <a:pPr indent="0" lvl="0" marL="0" rtl="0" algn="l">
              <a:spcBef>
                <a:spcPts val="0"/>
              </a:spcBef>
              <a:spcAft>
                <a:spcPts val="0"/>
              </a:spcAft>
              <a:buNone/>
            </a:pPr>
            <a:r>
              <a:rPr lang="en" sz="1200"/>
              <a:t>a. Connect NodeMCU board to the computer.</a:t>
            </a:r>
            <a:endParaRPr sz="1200"/>
          </a:p>
          <a:p>
            <a:pPr indent="0" lvl="0" marL="0" rtl="0" algn="l">
              <a:spcBef>
                <a:spcPts val="0"/>
              </a:spcBef>
              <a:spcAft>
                <a:spcPts val="0"/>
              </a:spcAft>
              <a:buNone/>
            </a:pPr>
            <a:r>
              <a:rPr lang="en" sz="1200"/>
              <a:t>b. Upload the program for the water level monitoring system.</a:t>
            </a:r>
            <a:endParaRPr sz="1200"/>
          </a:p>
          <a:p>
            <a:pPr indent="0" lvl="0" marL="0" rtl="0" algn="l">
              <a:spcBef>
                <a:spcPts val="0"/>
              </a:spcBef>
              <a:spcAft>
                <a:spcPts val="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cb5c05f77b_0_0"/>
          <p:cNvSpPr txBox="1"/>
          <p:nvPr>
            <p:ph type="title"/>
          </p:nvPr>
        </p:nvSpPr>
        <p:spPr>
          <a:xfrm>
            <a:off x="1908175" y="68300"/>
            <a:ext cx="8502900" cy="9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rgbClr val="0070C0"/>
                </a:solidFill>
                <a:latin typeface="Times New Roman"/>
                <a:ea typeface="Times New Roman"/>
                <a:cs typeface="Times New Roman"/>
                <a:sym typeface="Times New Roman"/>
              </a:rPr>
              <a:t>Hardware Implementation</a:t>
            </a:r>
            <a:endParaRPr/>
          </a:p>
        </p:txBody>
      </p:sp>
      <p:pic>
        <p:nvPicPr>
          <p:cNvPr id="148" name="Google Shape;148;g2cb5c05f77b_0_0"/>
          <p:cNvPicPr preferRelativeResize="0"/>
          <p:nvPr/>
        </p:nvPicPr>
        <p:blipFill>
          <a:blip r:embed="rId3">
            <a:alphaModFix/>
          </a:blip>
          <a:stretch>
            <a:fillRect/>
          </a:stretch>
        </p:blipFill>
        <p:spPr>
          <a:xfrm>
            <a:off x="153900" y="704475"/>
            <a:ext cx="2862975" cy="2667000"/>
          </a:xfrm>
          <a:prstGeom prst="rect">
            <a:avLst/>
          </a:prstGeom>
          <a:noFill/>
          <a:ln cap="flat" cmpd="sng" w="12700">
            <a:solidFill>
              <a:srgbClr val="000000"/>
            </a:solidFill>
            <a:prstDash val="solid"/>
            <a:miter lim="8000"/>
            <a:headEnd len="sm" w="sm" type="none"/>
            <a:tailEnd len="sm" w="sm" type="none"/>
          </a:ln>
        </p:spPr>
      </p:pic>
      <p:pic>
        <p:nvPicPr>
          <p:cNvPr id="149" name="Google Shape;149;g2cb5c05f77b_0_0"/>
          <p:cNvPicPr preferRelativeResize="0"/>
          <p:nvPr/>
        </p:nvPicPr>
        <p:blipFill>
          <a:blip r:embed="rId4">
            <a:alphaModFix/>
          </a:blip>
          <a:stretch>
            <a:fillRect/>
          </a:stretch>
        </p:blipFill>
        <p:spPr>
          <a:xfrm>
            <a:off x="3781875" y="704475"/>
            <a:ext cx="2750525" cy="2647950"/>
          </a:xfrm>
          <a:prstGeom prst="rect">
            <a:avLst/>
          </a:prstGeom>
          <a:noFill/>
          <a:ln cap="flat" cmpd="sng" w="12700">
            <a:solidFill>
              <a:srgbClr val="000000"/>
            </a:solidFill>
            <a:prstDash val="solid"/>
            <a:miter lim="8000"/>
            <a:headEnd len="sm" w="sm" type="none"/>
            <a:tailEnd len="sm" w="sm" type="none"/>
          </a:ln>
        </p:spPr>
      </p:pic>
      <p:sp>
        <p:nvSpPr>
          <p:cNvPr id="150" name="Google Shape;150;g2cb5c05f77b_0_0"/>
          <p:cNvSpPr txBox="1"/>
          <p:nvPr/>
        </p:nvSpPr>
        <p:spPr>
          <a:xfrm>
            <a:off x="743350" y="3422475"/>
            <a:ext cx="25683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Hardware Setup</a:t>
            </a:r>
            <a:endParaRPr sz="1300">
              <a:solidFill>
                <a:schemeClr val="dk2"/>
              </a:solidFill>
            </a:endParaRPr>
          </a:p>
        </p:txBody>
      </p:sp>
      <p:sp>
        <p:nvSpPr>
          <p:cNvPr id="151" name="Google Shape;151;g2cb5c05f77b_0_0"/>
          <p:cNvSpPr txBox="1"/>
          <p:nvPr/>
        </p:nvSpPr>
        <p:spPr>
          <a:xfrm>
            <a:off x="6027175" y="3371475"/>
            <a:ext cx="17823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Results</a:t>
            </a:r>
            <a:endParaRPr sz="1300">
              <a:solidFill>
                <a:schemeClr val="dk2"/>
              </a:solidFill>
            </a:endParaRPr>
          </a:p>
        </p:txBody>
      </p:sp>
      <p:pic>
        <p:nvPicPr>
          <p:cNvPr id="152" name="Google Shape;152;g2cb5c05f77b_0_0"/>
          <p:cNvPicPr preferRelativeResize="0"/>
          <p:nvPr/>
        </p:nvPicPr>
        <p:blipFill rotWithShape="1">
          <a:blip r:embed="rId5">
            <a:alphaModFix/>
          </a:blip>
          <a:srcRect b="25456" l="0" r="0" t="0"/>
          <a:stretch/>
        </p:blipFill>
        <p:spPr>
          <a:xfrm>
            <a:off x="6729550" y="657875"/>
            <a:ext cx="1925225" cy="2667000"/>
          </a:xfrm>
          <a:prstGeom prst="rect">
            <a:avLst/>
          </a:prstGeom>
          <a:noFill/>
          <a:ln>
            <a:noFill/>
          </a:ln>
        </p:spPr>
      </p:pic>
      <p:cxnSp>
        <p:nvCxnSpPr>
          <p:cNvPr id="153" name="Google Shape;153;g2cb5c05f77b_0_0"/>
          <p:cNvCxnSpPr/>
          <p:nvPr/>
        </p:nvCxnSpPr>
        <p:spPr>
          <a:xfrm flipH="1" rot="10800000">
            <a:off x="3164225" y="1710100"/>
            <a:ext cx="554400" cy="7200"/>
          </a:xfrm>
          <a:prstGeom prst="straightConnector1">
            <a:avLst/>
          </a:prstGeom>
          <a:noFill/>
          <a:ln cap="flat" cmpd="sng" w="9525">
            <a:solidFill>
              <a:schemeClr val="dk2"/>
            </a:solidFill>
            <a:prstDash val="solid"/>
            <a:round/>
            <a:headEnd len="med" w="med" type="none"/>
            <a:tailEnd len="med" w="med" type="triangle"/>
          </a:ln>
        </p:spPr>
      </p:cxnSp>
      <p:sp>
        <p:nvSpPr>
          <p:cNvPr id="154" name="Google Shape;154;g2cb5c05f77b_0_0">
            <a:hlinkClick r:id="rId6"/>
          </p:cNvPr>
          <p:cNvSpPr txBox="1"/>
          <p:nvPr/>
        </p:nvSpPr>
        <p:spPr>
          <a:xfrm>
            <a:off x="420550" y="4124150"/>
            <a:ext cx="2252400" cy="5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sp>
        <p:nvSpPr>
          <p:cNvPr id="155" name="Google Shape;155;g2cb5c05f77b_0_0"/>
          <p:cNvSpPr txBox="1"/>
          <p:nvPr/>
        </p:nvSpPr>
        <p:spPr>
          <a:xfrm>
            <a:off x="476700" y="4341675"/>
            <a:ext cx="24348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6" name="Google Shape;156;g2cb5c05f77b_0_0"/>
          <p:cNvSpPr txBox="1"/>
          <p:nvPr/>
        </p:nvSpPr>
        <p:spPr>
          <a:xfrm>
            <a:off x="420550" y="4124150"/>
            <a:ext cx="35505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Video Link: </a:t>
            </a:r>
            <a:r>
              <a:rPr lang="en" sz="1300" u="sng">
                <a:solidFill>
                  <a:schemeClr val="hlink"/>
                </a:solidFill>
                <a:hlinkClick r:id="rId7"/>
              </a:rPr>
              <a:t>Water Level Monitoring System</a:t>
            </a:r>
            <a:endParaRPr sz="13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txBox="1"/>
          <p:nvPr>
            <p:ph type="title"/>
          </p:nvPr>
        </p:nvSpPr>
        <p:spPr>
          <a:xfrm>
            <a:off x="-469275" y="424200"/>
            <a:ext cx="9713100" cy="448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0070C0"/>
                </a:solidFill>
                <a:latin typeface="Times New Roman"/>
                <a:ea typeface="Times New Roman"/>
                <a:cs typeface="Times New Roman"/>
                <a:sym typeface="Times New Roman"/>
              </a:rPr>
              <a:t>Time Chart </a:t>
            </a:r>
            <a:endParaRPr>
              <a:solidFill>
                <a:srgbClr val="0070C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sz="1900"/>
          </a:p>
          <a:p>
            <a:pPr indent="0" lvl="0" marL="0" rtl="0" algn="l">
              <a:lnSpc>
                <a:spcPct val="100000"/>
              </a:lnSpc>
              <a:spcBef>
                <a:spcPts val="0"/>
              </a:spcBef>
              <a:spcAft>
                <a:spcPts val="0"/>
              </a:spcAft>
              <a:buSzPts val="2800"/>
              <a:buNone/>
            </a:pPr>
            <a:r>
              <a:t/>
            </a:r>
            <a:endParaRPr sz="1900"/>
          </a:p>
        </p:txBody>
      </p:sp>
      <p:sp>
        <p:nvSpPr>
          <p:cNvPr id="162" name="Google Shape;162;p9"/>
          <p:cNvSpPr/>
          <p:nvPr/>
        </p:nvSpPr>
        <p:spPr>
          <a:xfrm>
            <a:off x="8400300" y="4655365"/>
            <a:ext cx="48600" cy="53100"/>
          </a:xfrm>
          <a:prstGeom prst="triangle">
            <a:avLst>
              <a:gd fmla="val 50000" name="adj"/>
            </a:avLst>
          </a:prstGeom>
          <a:solidFill>
            <a:srgbClr val="307B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9"/>
          <p:cNvSpPr/>
          <p:nvPr/>
        </p:nvSpPr>
        <p:spPr>
          <a:xfrm>
            <a:off x="4443090" y="3181366"/>
            <a:ext cx="48600" cy="53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9"/>
          <p:cNvGrpSpPr/>
          <p:nvPr/>
        </p:nvGrpSpPr>
        <p:grpSpPr>
          <a:xfrm>
            <a:off x="944667" y="1570146"/>
            <a:ext cx="7387137" cy="2710394"/>
            <a:chOff x="195564" y="1852002"/>
            <a:chExt cx="5940123" cy="2710394"/>
          </a:xfrm>
        </p:grpSpPr>
        <p:grpSp>
          <p:nvGrpSpPr>
            <p:cNvPr id="165" name="Google Shape;165;p9"/>
            <p:cNvGrpSpPr/>
            <p:nvPr/>
          </p:nvGrpSpPr>
          <p:grpSpPr>
            <a:xfrm>
              <a:off x="195564" y="1852002"/>
              <a:ext cx="5940123" cy="2710394"/>
              <a:chOff x="217341" y="1852002"/>
              <a:chExt cx="5940123" cy="2710394"/>
            </a:xfrm>
          </p:grpSpPr>
          <p:grpSp>
            <p:nvGrpSpPr>
              <p:cNvPr id="166" name="Google Shape;166;p9"/>
              <p:cNvGrpSpPr/>
              <p:nvPr/>
            </p:nvGrpSpPr>
            <p:grpSpPr>
              <a:xfrm>
                <a:off x="4685419" y="2901591"/>
                <a:ext cx="1405725" cy="165041"/>
                <a:chOff x="2593643" y="2506856"/>
                <a:chExt cx="1912811" cy="178500"/>
              </a:xfrm>
            </p:grpSpPr>
            <p:sp>
              <p:nvSpPr>
                <p:cNvPr id="167" name="Google Shape;167;p9"/>
                <p:cNvSpPr txBox="1"/>
                <p:nvPr/>
              </p:nvSpPr>
              <p:spPr>
                <a:xfrm>
                  <a:off x="2593643" y="2506856"/>
                  <a:ext cx="352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C58D3"/>
                    </a:solidFill>
                    <a:latin typeface="Roboto"/>
                    <a:ea typeface="Roboto"/>
                    <a:cs typeface="Roboto"/>
                    <a:sym typeface="Roboto"/>
                  </a:endParaRPr>
                </a:p>
              </p:txBody>
            </p:sp>
            <p:sp>
              <p:nvSpPr>
                <p:cNvPr id="168" name="Google Shape;168;p9"/>
                <p:cNvSpPr txBox="1"/>
                <p:nvPr/>
              </p:nvSpPr>
              <p:spPr>
                <a:xfrm>
                  <a:off x="3121750" y="2506856"/>
                  <a:ext cx="352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C58D3"/>
                    </a:solidFill>
                    <a:latin typeface="Roboto"/>
                    <a:ea typeface="Roboto"/>
                    <a:cs typeface="Roboto"/>
                    <a:sym typeface="Roboto"/>
                  </a:endParaRPr>
                </a:p>
              </p:txBody>
            </p:sp>
            <p:sp>
              <p:nvSpPr>
                <p:cNvPr id="169" name="Google Shape;169;p9"/>
                <p:cNvSpPr txBox="1"/>
                <p:nvPr/>
              </p:nvSpPr>
              <p:spPr>
                <a:xfrm>
                  <a:off x="4154254" y="2506856"/>
                  <a:ext cx="352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C58D3"/>
                    </a:solidFill>
                    <a:latin typeface="Roboto"/>
                    <a:ea typeface="Roboto"/>
                    <a:cs typeface="Roboto"/>
                    <a:sym typeface="Roboto"/>
                  </a:endParaRPr>
                </a:p>
              </p:txBody>
            </p:sp>
          </p:grpSp>
          <p:grpSp>
            <p:nvGrpSpPr>
              <p:cNvPr id="170" name="Google Shape;170;p9"/>
              <p:cNvGrpSpPr/>
              <p:nvPr/>
            </p:nvGrpSpPr>
            <p:grpSpPr>
              <a:xfrm>
                <a:off x="3225267" y="2901585"/>
                <a:ext cx="1321543" cy="165041"/>
                <a:chOff x="4098775" y="2506850"/>
                <a:chExt cx="1798262" cy="178500"/>
              </a:xfrm>
            </p:grpSpPr>
            <p:sp>
              <p:nvSpPr>
                <p:cNvPr id="171" name="Google Shape;171;p9"/>
                <p:cNvSpPr txBox="1"/>
                <p:nvPr/>
              </p:nvSpPr>
              <p:spPr>
                <a:xfrm>
                  <a:off x="4098775" y="2506850"/>
                  <a:ext cx="331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944A1"/>
                    </a:solidFill>
                    <a:latin typeface="Roboto"/>
                    <a:ea typeface="Roboto"/>
                    <a:cs typeface="Roboto"/>
                    <a:sym typeface="Roboto"/>
                  </a:endParaRPr>
                </a:p>
              </p:txBody>
            </p:sp>
            <p:sp>
              <p:nvSpPr>
                <p:cNvPr id="172" name="Google Shape;172;p9"/>
                <p:cNvSpPr txBox="1"/>
                <p:nvPr/>
              </p:nvSpPr>
              <p:spPr>
                <a:xfrm>
                  <a:off x="4595225" y="2506850"/>
                  <a:ext cx="331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944A1"/>
                    </a:solidFill>
                    <a:latin typeface="Roboto"/>
                    <a:ea typeface="Roboto"/>
                    <a:cs typeface="Roboto"/>
                    <a:sym typeface="Roboto"/>
                  </a:endParaRPr>
                </a:p>
              </p:txBody>
            </p:sp>
            <p:sp>
              <p:nvSpPr>
                <p:cNvPr id="173" name="Google Shape;173;p9"/>
                <p:cNvSpPr txBox="1"/>
                <p:nvPr/>
              </p:nvSpPr>
              <p:spPr>
                <a:xfrm>
                  <a:off x="5061028" y="2506850"/>
                  <a:ext cx="331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944A1"/>
                    </a:solidFill>
                    <a:latin typeface="Roboto"/>
                    <a:ea typeface="Roboto"/>
                    <a:cs typeface="Roboto"/>
                    <a:sym typeface="Roboto"/>
                  </a:endParaRPr>
                </a:p>
              </p:txBody>
            </p:sp>
            <p:sp>
              <p:nvSpPr>
                <p:cNvPr id="174" name="Google Shape;174;p9"/>
                <p:cNvSpPr txBox="1"/>
                <p:nvPr/>
              </p:nvSpPr>
              <p:spPr>
                <a:xfrm>
                  <a:off x="5565837" y="2506850"/>
                  <a:ext cx="331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944A1"/>
                    </a:solidFill>
                    <a:latin typeface="Roboto"/>
                    <a:ea typeface="Roboto"/>
                    <a:cs typeface="Roboto"/>
                    <a:sym typeface="Roboto"/>
                  </a:endParaRPr>
                </a:p>
              </p:txBody>
            </p:sp>
          </p:grpSp>
          <p:grpSp>
            <p:nvGrpSpPr>
              <p:cNvPr id="175" name="Google Shape;175;p9"/>
              <p:cNvGrpSpPr/>
              <p:nvPr/>
            </p:nvGrpSpPr>
            <p:grpSpPr>
              <a:xfrm>
                <a:off x="2088215" y="2901595"/>
                <a:ext cx="956702" cy="165041"/>
                <a:chOff x="4595225" y="2506850"/>
                <a:chExt cx="1301812" cy="178500"/>
              </a:xfrm>
            </p:grpSpPr>
            <p:sp>
              <p:nvSpPr>
                <p:cNvPr id="176" name="Google Shape;176;p9"/>
                <p:cNvSpPr txBox="1"/>
                <p:nvPr/>
              </p:nvSpPr>
              <p:spPr>
                <a:xfrm>
                  <a:off x="4595225" y="2506850"/>
                  <a:ext cx="331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944A1"/>
                    </a:solidFill>
                    <a:latin typeface="Roboto"/>
                    <a:ea typeface="Roboto"/>
                    <a:cs typeface="Roboto"/>
                    <a:sym typeface="Roboto"/>
                  </a:endParaRPr>
                </a:p>
              </p:txBody>
            </p:sp>
            <p:sp>
              <p:nvSpPr>
                <p:cNvPr id="177" name="Google Shape;177;p9"/>
                <p:cNvSpPr txBox="1"/>
                <p:nvPr/>
              </p:nvSpPr>
              <p:spPr>
                <a:xfrm>
                  <a:off x="5061028" y="2506850"/>
                  <a:ext cx="331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944A1"/>
                    </a:solidFill>
                    <a:latin typeface="Roboto"/>
                    <a:ea typeface="Roboto"/>
                    <a:cs typeface="Roboto"/>
                    <a:sym typeface="Roboto"/>
                  </a:endParaRPr>
                </a:p>
              </p:txBody>
            </p:sp>
            <p:sp>
              <p:nvSpPr>
                <p:cNvPr id="178" name="Google Shape;178;p9"/>
                <p:cNvSpPr txBox="1"/>
                <p:nvPr/>
              </p:nvSpPr>
              <p:spPr>
                <a:xfrm>
                  <a:off x="5565837" y="2506850"/>
                  <a:ext cx="331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944A1"/>
                    </a:solidFill>
                    <a:latin typeface="Roboto"/>
                    <a:ea typeface="Roboto"/>
                    <a:cs typeface="Roboto"/>
                    <a:sym typeface="Roboto"/>
                  </a:endParaRPr>
                </a:p>
              </p:txBody>
            </p:sp>
          </p:grpSp>
          <p:grpSp>
            <p:nvGrpSpPr>
              <p:cNvPr id="179" name="Google Shape;179;p9"/>
              <p:cNvGrpSpPr/>
              <p:nvPr/>
            </p:nvGrpSpPr>
            <p:grpSpPr>
              <a:xfrm>
                <a:off x="217341" y="1852002"/>
                <a:ext cx="5940123" cy="2710394"/>
                <a:chOff x="4077976" y="1375626"/>
                <a:chExt cx="8082900" cy="2931424"/>
              </a:xfrm>
            </p:grpSpPr>
            <p:sp>
              <p:nvSpPr>
                <p:cNvPr id="180" name="Google Shape;180;p9"/>
                <p:cNvSpPr/>
                <p:nvPr/>
              </p:nvSpPr>
              <p:spPr>
                <a:xfrm>
                  <a:off x="4077976" y="1375626"/>
                  <a:ext cx="8082900" cy="2927700"/>
                </a:xfrm>
                <a:prstGeom prst="rect">
                  <a:avLst/>
                </a:prstGeom>
                <a:no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000">
                    <a:solidFill>
                      <a:srgbClr val="0944A1"/>
                    </a:solidFill>
                  </a:endParaRPr>
                </a:p>
                <a:p>
                  <a:pPr indent="0" lvl="0" marL="0" rtl="0" algn="l">
                    <a:spcBef>
                      <a:spcPts val="0"/>
                    </a:spcBef>
                    <a:spcAft>
                      <a:spcPts val="0"/>
                    </a:spcAft>
                    <a:buClr>
                      <a:schemeClr val="dk1"/>
                    </a:buClr>
                    <a:buSzPts val="1100"/>
                    <a:buFont typeface="Arial"/>
                    <a:buNone/>
                  </a:pPr>
                  <a:r>
                    <a:t/>
                  </a:r>
                  <a:endParaRPr b="1" sz="1000">
                    <a:solidFill>
                      <a:srgbClr val="0944A1"/>
                    </a:solidFill>
                  </a:endParaRPr>
                </a:p>
                <a:p>
                  <a:pPr indent="0" lvl="0" marL="0" rtl="0" algn="l">
                    <a:spcBef>
                      <a:spcPts val="0"/>
                    </a:spcBef>
                    <a:spcAft>
                      <a:spcPts val="0"/>
                    </a:spcAft>
                    <a:buClr>
                      <a:schemeClr val="dk1"/>
                    </a:buClr>
                    <a:buSzPts val="1100"/>
                    <a:buFont typeface="Arial"/>
                    <a:buNone/>
                  </a:pPr>
                  <a:r>
                    <a:t/>
                  </a:r>
                  <a:endParaRPr b="1" sz="1000">
                    <a:solidFill>
                      <a:srgbClr val="0944A1"/>
                    </a:solidFill>
                  </a:endParaRPr>
                </a:p>
                <a:p>
                  <a:pPr indent="0" lvl="0" marL="0" rtl="0" algn="l">
                    <a:spcBef>
                      <a:spcPts val="0"/>
                    </a:spcBef>
                    <a:spcAft>
                      <a:spcPts val="0"/>
                    </a:spcAft>
                    <a:buClr>
                      <a:schemeClr val="dk1"/>
                    </a:buClr>
                    <a:buSzPts val="1100"/>
                    <a:buFont typeface="Arial"/>
                    <a:buNone/>
                  </a:pPr>
                  <a:r>
                    <a:t/>
                  </a:r>
                  <a:endParaRPr b="1" sz="1000">
                    <a:solidFill>
                      <a:srgbClr val="0944A1"/>
                    </a:solidFill>
                  </a:endParaRPr>
                </a:p>
                <a:p>
                  <a:pPr indent="0" lvl="0" marL="0" rtl="0" algn="l">
                    <a:spcBef>
                      <a:spcPts val="0"/>
                    </a:spcBef>
                    <a:spcAft>
                      <a:spcPts val="0"/>
                    </a:spcAft>
                    <a:buClr>
                      <a:schemeClr val="dk1"/>
                    </a:buClr>
                    <a:buSzPts val="1100"/>
                    <a:buFont typeface="Arial"/>
                    <a:buNone/>
                  </a:pPr>
                  <a:r>
                    <a:t/>
                  </a:r>
                  <a:endParaRPr b="1" sz="1000">
                    <a:solidFill>
                      <a:srgbClr val="0944A1"/>
                    </a:solidFill>
                  </a:endParaRPr>
                </a:p>
                <a:p>
                  <a:pPr indent="0" lvl="0" marL="0" rtl="0" algn="l">
                    <a:spcBef>
                      <a:spcPts val="0"/>
                    </a:spcBef>
                    <a:spcAft>
                      <a:spcPts val="0"/>
                    </a:spcAft>
                    <a:buClr>
                      <a:schemeClr val="dk1"/>
                    </a:buClr>
                    <a:buSzPts val="1100"/>
                    <a:buFont typeface="Arial"/>
                    <a:buNone/>
                  </a:pPr>
                  <a:r>
                    <a:t/>
                  </a:r>
                  <a:endParaRPr b="1" sz="1000">
                    <a:solidFill>
                      <a:srgbClr val="0944A1"/>
                    </a:solidFill>
                  </a:endParaRPr>
                </a:p>
                <a:p>
                  <a:pPr indent="0" lvl="0" marL="0" rtl="0" algn="l">
                    <a:spcBef>
                      <a:spcPts val="0"/>
                    </a:spcBef>
                    <a:spcAft>
                      <a:spcPts val="0"/>
                    </a:spcAft>
                    <a:buClr>
                      <a:schemeClr val="dk1"/>
                    </a:buClr>
                    <a:buSzPts val="1100"/>
                    <a:buFont typeface="Arial"/>
                    <a:buNone/>
                  </a:pPr>
                  <a:r>
                    <a:t/>
                  </a:r>
                  <a:endParaRPr b="1" sz="1000">
                    <a:solidFill>
                      <a:srgbClr val="0944A1"/>
                    </a:solidFill>
                  </a:endParaRPr>
                </a:p>
                <a:p>
                  <a:pPr indent="0" lvl="0" marL="0" rtl="0" algn="l">
                    <a:spcBef>
                      <a:spcPts val="0"/>
                    </a:spcBef>
                    <a:spcAft>
                      <a:spcPts val="0"/>
                    </a:spcAft>
                    <a:buClr>
                      <a:schemeClr val="dk1"/>
                    </a:buClr>
                    <a:buSzPts val="1100"/>
                    <a:buFont typeface="Arial"/>
                    <a:buNone/>
                  </a:pPr>
                  <a:r>
                    <a:rPr b="1" lang="en" sz="1000">
                      <a:solidFill>
                        <a:srgbClr val="0944A1"/>
                      </a:solidFill>
                    </a:rPr>
                    <a:t>                           </a:t>
                  </a:r>
                  <a:endParaRPr>
                    <a:solidFill>
                      <a:schemeClr val="lt1"/>
                    </a:solidFill>
                    <a:latin typeface="Roboto"/>
                    <a:ea typeface="Roboto"/>
                    <a:cs typeface="Roboto"/>
                    <a:sym typeface="Roboto"/>
                  </a:endParaRPr>
                </a:p>
              </p:txBody>
            </p:sp>
            <p:sp>
              <p:nvSpPr>
                <p:cNvPr id="181" name="Google Shape;181;p9"/>
                <p:cNvSpPr/>
                <p:nvPr/>
              </p:nvSpPr>
              <p:spPr>
                <a:xfrm flipH="1" rot="10800000">
                  <a:off x="4196470" y="1431534"/>
                  <a:ext cx="7821900" cy="126900"/>
                </a:xfrm>
                <a:prstGeom prst="rect">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9"/>
                <p:cNvSpPr txBox="1"/>
                <p:nvPr/>
              </p:nvSpPr>
              <p:spPr>
                <a:xfrm>
                  <a:off x="5565853" y="1435516"/>
                  <a:ext cx="4703100" cy="89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944A1"/>
                      </a:solidFill>
                      <a:latin typeface="Roboto"/>
                      <a:ea typeface="Roboto"/>
                      <a:cs typeface="Roboto"/>
                      <a:sym typeface="Roboto"/>
                    </a:rPr>
                    <a:t>January</a:t>
                  </a:r>
                  <a:r>
                    <a:rPr b="1" lang="en" sz="2000">
                      <a:solidFill>
                        <a:srgbClr val="0944A1"/>
                      </a:solidFill>
                      <a:latin typeface="Roboto"/>
                      <a:ea typeface="Roboto"/>
                      <a:cs typeface="Roboto"/>
                      <a:sym typeface="Roboto"/>
                    </a:rPr>
                    <a:t>  </a:t>
                  </a:r>
                  <a:r>
                    <a:rPr b="1" i="0" lang="en" sz="2000" u="none" cap="none" strike="noStrike">
                      <a:solidFill>
                        <a:srgbClr val="0944A1"/>
                      </a:solidFill>
                      <a:latin typeface="Roboto"/>
                      <a:ea typeface="Roboto"/>
                      <a:cs typeface="Roboto"/>
                      <a:sym typeface="Roboto"/>
                    </a:rPr>
                    <a:t>2024</a:t>
                  </a:r>
                  <a:endParaRPr b="1" i="0" sz="2000" u="none" cap="none" strike="noStrike">
                    <a:solidFill>
                      <a:srgbClr val="0944A1"/>
                    </a:solidFill>
                    <a:latin typeface="Roboto"/>
                    <a:ea typeface="Roboto"/>
                    <a:cs typeface="Roboto"/>
                    <a:sym typeface="Roboto"/>
                  </a:endParaRPr>
                </a:p>
              </p:txBody>
            </p:sp>
            <p:sp>
              <p:nvSpPr>
                <p:cNvPr id="183" name="Google Shape;183;p9"/>
                <p:cNvSpPr txBox="1"/>
                <p:nvPr/>
              </p:nvSpPr>
              <p:spPr>
                <a:xfrm>
                  <a:off x="4098775" y="2506850"/>
                  <a:ext cx="3312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944A1"/>
                    </a:solidFill>
                    <a:latin typeface="Roboto"/>
                    <a:ea typeface="Roboto"/>
                    <a:cs typeface="Roboto"/>
                    <a:sym typeface="Roboto"/>
                  </a:endParaRPr>
                </a:p>
              </p:txBody>
            </p:sp>
            <p:sp>
              <p:nvSpPr>
                <p:cNvPr id="184" name="Google Shape;184;p9"/>
                <p:cNvSpPr txBox="1"/>
                <p:nvPr/>
              </p:nvSpPr>
              <p:spPr>
                <a:xfrm>
                  <a:off x="4098766" y="2265605"/>
                  <a:ext cx="1758600" cy="42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lang="en" sz="1000">
                      <a:solidFill>
                        <a:srgbClr val="0944A1"/>
                      </a:solidFill>
                    </a:rPr>
                    <a:t>WEEK 1</a:t>
                  </a:r>
                  <a:endParaRPr b="1" i="0" sz="1000" u="none" cap="none" strike="noStrike">
                    <a:solidFill>
                      <a:srgbClr val="0944A1"/>
                    </a:solidFill>
                  </a:endParaRPr>
                </a:p>
              </p:txBody>
            </p:sp>
            <p:sp>
              <p:nvSpPr>
                <p:cNvPr id="185" name="Google Shape;185;p9"/>
                <p:cNvSpPr txBox="1"/>
                <p:nvPr/>
              </p:nvSpPr>
              <p:spPr>
                <a:xfrm>
                  <a:off x="10911938" y="2341827"/>
                  <a:ext cx="942300" cy="31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0944A1"/>
                      </a:solidFill>
                    </a:rPr>
                    <a:t>WEEK 5</a:t>
                  </a:r>
                  <a:endParaRPr sz="1800">
                    <a:solidFill>
                      <a:schemeClr val="dk2"/>
                    </a:solidFill>
                  </a:endParaRPr>
                </a:p>
                <a:p>
                  <a:pPr indent="0" lvl="0" marL="0" rtl="0" algn="ctr">
                    <a:spcBef>
                      <a:spcPts val="0"/>
                    </a:spcBef>
                    <a:spcAft>
                      <a:spcPts val="0"/>
                    </a:spcAft>
                    <a:buClr>
                      <a:srgbClr val="000000"/>
                    </a:buClr>
                    <a:buSzPts val="700"/>
                    <a:buFont typeface="Arial"/>
                    <a:buNone/>
                  </a:pPr>
                  <a:r>
                    <a:t/>
                  </a:r>
                  <a:endParaRPr sz="700">
                    <a:solidFill>
                      <a:srgbClr val="0944A1"/>
                    </a:solidFill>
                    <a:latin typeface="Roboto"/>
                    <a:ea typeface="Roboto"/>
                    <a:cs typeface="Roboto"/>
                    <a:sym typeface="Roboto"/>
                  </a:endParaRPr>
                </a:p>
              </p:txBody>
            </p:sp>
            <p:cxnSp>
              <p:nvCxnSpPr>
                <p:cNvPr id="186" name="Google Shape;186;p9"/>
                <p:cNvCxnSpPr/>
                <p:nvPr/>
              </p:nvCxnSpPr>
              <p:spPr>
                <a:xfrm rot="10800000">
                  <a:off x="7483792" y="2458749"/>
                  <a:ext cx="0" cy="1848300"/>
                </a:xfrm>
                <a:prstGeom prst="straightConnector1">
                  <a:avLst/>
                </a:prstGeom>
                <a:noFill/>
                <a:ln cap="flat" cmpd="sng" w="9525">
                  <a:solidFill>
                    <a:srgbClr val="0944A1"/>
                  </a:solidFill>
                  <a:prstDash val="dot"/>
                  <a:round/>
                  <a:headEnd len="sm" w="sm" type="none"/>
                  <a:tailEnd len="sm" w="sm" type="none"/>
                </a:ln>
              </p:spPr>
            </p:cxnSp>
            <p:cxnSp>
              <p:nvCxnSpPr>
                <p:cNvPr id="187" name="Google Shape;187;p9"/>
                <p:cNvCxnSpPr/>
                <p:nvPr/>
              </p:nvCxnSpPr>
              <p:spPr>
                <a:xfrm rot="10800000">
                  <a:off x="9002023" y="2458749"/>
                  <a:ext cx="0" cy="1848300"/>
                </a:xfrm>
                <a:prstGeom prst="straightConnector1">
                  <a:avLst/>
                </a:prstGeom>
                <a:noFill/>
                <a:ln cap="flat" cmpd="sng" w="9525">
                  <a:solidFill>
                    <a:srgbClr val="0944A1"/>
                  </a:solidFill>
                  <a:prstDash val="dot"/>
                  <a:round/>
                  <a:headEnd len="sm" w="sm" type="none"/>
                  <a:tailEnd len="sm" w="sm" type="none"/>
                </a:ln>
              </p:spPr>
            </p:cxnSp>
            <p:cxnSp>
              <p:nvCxnSpPr>
                <p:cNvPr id="188" name="Google Shape;188;p9"/>
                <p:cNvCxnSpPr/>
                <p:nvPr/>
              </p:nvCxnSpPr>
              <p:spPr>
                <a:xfrm rot="10800000">
                  <a:off x="10575237" y="2436497"/>
                  <a:ext cx="0" cy="1848300"/>
                </a:xfrm>
                <a:prstGeom prst="straightConnector1">
                  <a:avLst/>
                </a:prstGeom>
                <a:noFill/>
                <a:ln cap="flat" cmpd="sng" w="9525">
                  <a:solidFill>
                    <a:srgbClr val="0944A1"/>
                  </a:solidFill>
                  <a:prstDash val="dot"/>
                  <a:round/>
                  <a:headEnd len="sm" w="sm" type="none"/>
                  <a:tailEnd len="sm" w="sm" type="none"/>
                </a:ln>
              </p:spPr>
            </p:cxnSp>
          </p:grpSp>
        </p:grpSp>
        <p:sp>
          <p:nvSpPr>
            <p:cNvPr id="189" name="Google Shape;189;p9"/>
            <p:cNvSpPr/>
            <p:nvPr/>
          </p:nvSpPr>
          <p:spPr>
            <a:xfrm>
              <a:off x="282635" y="3102156"/>
              <a:ext cx="1174800" cy="870900"/>
            </a:xfrm>
            <a:prstGeom prst="rect">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Brainstorming </a:t>
              </a:r>
              <a:endParaRPr>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Ideas</a:t>
              </a:r>
              <a:endParaRPr>
                <a:solidFill>
                  <a:schemeClr val="lt1"/>
                </a:solidFill>
                <a:latin typeface="Roboto"/>
                <a:ea typeface="Roboto"/>
                <a:cs typeface="Roboto"/>
                <a:sym typeface="Roboto"/>
              </a:endParaRPr>
            </a:p>
          </p:txBody>
        </p:sp>
      </p:grpSp>
      <p:cxnSp>
        <p:nvCxnSpPr>
          <p:cNvPr id="190" name="Google Shape;190;p9"/>
          <p:cNvCxnSpPr/>
          <p:nvPr/>
        </p:nvCxnSpPr>
        <p:spPr>
          <a:xfrm rot="10800000">
            <a:off x="2635959" y="2571753"/>
            <a:ext cx="0" cy="1708800"/>
          </a:xfrm>
          <a:prstGeom prst="straightConnector1">
            <a:avLst/>
          </a:prstGeom>
          <a:noFill/>
          <a:ln cap="flat" cmpd="sng" w="9525">
            <a:solidFill>
              <a:srgbClr val="0944A1"/>
            </a:solidFill>
            <a:prstDash val="dot"/>
            <a:round/>
            <a:headEnd len="sm" w="sm" type="none"/>
            <a:tailEnd len="sm" w="sm" type="none"/>
          </a:ln>
        </p:spPr>
      </p:cxnSp>
      <p:sp>
        <p:nvSpPr>
          <p:cNvPr id="191" name="Google Shape;191;p9"/>
          <p:cNvSpPr/>
          <p:nvPr/>
        </p:nvSpPr>
        <p:spPr>
          <a:xfrm>
            <a:off x="2758125" y="2842250"/>
            <a:ext cx="1193100" cy="870900"/>
          </a:xfrm>
          <a:prstGeom prst="rect">
            <a:avLst/>
          </a:prstGeom>
          <a:solidFill>
            <a:srgbClr val="0944A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Feasibility</a:t>
            </a:r>
            <a:r>
              <a:rPr lang="en">
                <a:solidFill>
                  <a:schemeClr val="lt1"/>
                </a:solidFill>
              </a:rPr>
              <a:t> Study</a:t>
            </a:r>
            <a:endParaRPr>
              <a:solidFill>
                <a:schemeClr val="lt1"/>
              </a:solidFill>
            </a:endParaRPr>
          </a:p>
        </p:txBody>
      </p:sp>
      <p:sp>
        <p:nvSpPr>
          <p:cNvPr id="192" name="Google Shape;192;p9"/>
          <p:cNvSpPr txBox="1"/>
          <p:nvPr/>
        </p:nvSpPr>
        <p:spPr>
          <a:xfrm>
            <a:off x="3485700" y="2473400"/>
            <a:ext cx="1005900" cy="2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93" name="Google Shape;193;p9"/>
          <p:cNvSpPr txBox="1"/>
          <p:nvPr/>
        </p:nvSpPr>
        <p:spPr>
          <a:xfrm>
            <a:off x="3065825" y="2428350"/>
            <a:ext cx="10962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0944A1"/>
                </a:solidFill>
              </a:rPr>
              <a:t>WEEK 2</a:t>
            </a:r>
            <a:endParaRPr sz="1800">
              <a:solidFill>
                <a:schemeClr val="dk2"/>
              </a:solidFill>
            </a:endParaRPr>
          </a:p>
        </p:txBody>
      </p:sp>
      <p:sp>
        <p:nvSpPr>
          <p:cNvPr id="194" name="Google Shape;194;p9"/>
          <p:cNvSpPr txBox="1"/>
          <p:nvPr/>
        </p:nvSpPr>
        <p:spPr>
          <a:xfrm>
            <a:off x="4443100" y="2428350"/>
            <a:ext cx="15633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0944A1"/>
                </a:solidFill>
              </a:rPr>
              <a:t>WEEK 3</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95" name="Google Shape;195;p9"/>
          <p:cNvSpPr txBox="1"/>
          <p:nvPr/>
        </p:nvSpPr>
        <p:spPr>
          <a:xfrm>
            <a:off x="5811550" y="2437575"/>
            <a:ext cx="9240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0944A1"/>
                </a:solidFill>
              </a:rPr>
              <a:t>WEEK 4</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96" name="Google Shape;196;p9"/>
          <p:cNvSpPr/>
          <p:nvPr/>
        </p:nvSpPr>
        <p:spPr>
          <a:xfrm>
            <a:off x="4162025" y="2842250"/>
            <a:ext cx="1193100" cy="870900"/>
          </a:xfrm>
          <a:prstGeom prst="rect">
            <a:avLst/>
          </a:prstGeom>
          <a:solidFill>
            <a:srgbClr val="0944A1"/>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Finalization</a:t>
            </a:r>
            <a:endParaRPr>
              <a:solidFill>
                <a:schemeClr val="lt1"/>
              </a:solidFill>
            </a:endParaRPr>
          </a:p>
          <a:p>
            <a:pPr indent="0" lvl="0" marL="0" rtl="0" algn="ctr">
              <a:spcBef>
                <a:spcPts val="0"/>
              </a:spcBef>
              <a:spcAft>
                <a:spcPts val="0"/>
              </a:spcAft>
              <a:buNone/>
            </a:pPr>
            <a:r>
              <a:rPr lang="en">
                <a:solidFill>
                  <a:schemeClr val="lt1"/>
                </a:solidFill>
              </a:rPr>
              <a:t>o</a:t>
            </a:r>
            <a:r>
              <a:rPr lang="en">
                <a:solidFill>
                  <a:schemeClr val="lt1"/>
                </a:solidFill>
              </a:rPr>
              <a:t>f </a:t>
            </a:r>
            <a:endParaRPr>
              <a:solidFill>
                <a:schemeClr val="lt1"/>
              </a:solidFill>
            </a:endParaRPr>
          </a:p>
          <a:p>
            <a:pPr indent="0" lvl="0" marL="0" rtl="0" algn="ctr">
              <a:spcBef>
                <a:spcPts val="0"/>
              </a:spcBef>
              <a:spcAft>
                <a:spcPts val="0"/>
              </a:spcAft>
              <a:buNone/>
            </a:pPr>
            <a:r>
              <a:rPr lang="en">
                <a:solidFill>
                  <a:schemeClr val="lt1"/>
                </a:solidFill>
              </a:rPr>
              <a:t>Topic</a:t>
            </a:r>
            <a:endParaRPr>
              <a:solidFill>
                <a:schemeClr val="lt1"/>
              </a:solidFill>
            </a:endParaRPr>
          </a:p>
        </p:txBody>
      </p:sp>
      <p:sp>
        <p:nvSpPr>
          <p:cNvPr id="197" name="Google Shape;197;p9"/>
          <p:cNvSpPr/>
          <p:nvPr/>
        </p:nvSpPr>
        <p:spPr>
          <a:xfrm>
            <a:off x="5524650" y="2842250"/>
            <a:ext cx="1276200" cy="870900"/>
          </a:xfrm>
          <a:prstGeom prst="rect">
            <a:avLst/>
          </a:prstGeom>
          <a:solidFill>
            <a:srgbClr val="0944A1"/>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Finalizing the </a:t>
            </a:r>
            <a:endParaRPr>
              <a:solidFill>
                <a:schemeClr val="lt1"/>
              </a:solidFill>
            </a:endParaRPr>
          </a:p>
          <a:p>
            <a:pPr indent="0" lvl="0" marL="0" rtl="0" algn="ctr">
              <a:spcBef>
                <a:spcPts val="0"/>
              </a:spcBef>
              <a:spcAft>
                <a:spcPts val="0"/>
              </a:spcAft>
              <a:buNone/>
            </a:pPr>
            <a:r>
              <a:rPr lang="en">
                <a:solidFill>
                  <a:schemeClr val="lt1"/>
                </a:solidFill>
              </a:rPr>
              <a:t>Components</a:t>
            </a:r>
            <a:endParaRPr>
              <a:solidFill>
                <a:schemeClr val="lt1"/>
              </a:solidFill>
            </a:endParaRPr>
          </a:p>
        </p:txBody>
      </p:sp>
      <p:sp>
        <p:nvSpPr>
          <p:cNvPr id="198" name="Google Shape;198;p9"/>
          <p:cNvSpPr/>
          <p:nvPr/>
        </p:nvSpPr>
        <p:spPr>
          <a:xfrm>
            <a:off x="6970175" y="2852500"/>
            <a:ext cx="1276200" cy="870900"/>
          </a:xfrm>
          <a:prstGeom prst="rect">
            <a:avLst/>
          </a:prstGeom>
          <a:solidFill>
            <a:srgbClr val="0944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     Topic</a:t>
            </a:r>
            <a:endParaRPr>
              <a:solidFill>
                <a:schemeClr val="lt1"/>
              </a:solidFill>
            </a:endParaRPr>
          </a:p>
          <a:p>
            <a:pPr indent="0" lvl="0" marL="0" rtl="0" algn="l">
              <a:spcBef>
                <a:spcPts val="0"/>
              </a:spcBef>
              <a:spcAft>
                <a:spcPts val="0"/>
              </a:spcAft>
              <a:buNone/>
            </a:pPr>
            <a:r>
              <a:rPr lang="en">
                <a:solidFill>
                  <a:schemeClr val="lt1"/>
                </a:solidFill>
              </a:rPr>
              <a:t>Presentation</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0070C0"/>
                </a:solidFill>
                <a:latin typeface="Times New Roman"/>
                <a:ea typeface="Times New Roman"/>
                <a:cs typeface="Times New Roman"/>
                <a:sym typeface="Times New Roman"/>
              </a:rPr>
              <a:t>References</a:t>
            </a:r>
            <a:endParaRPr/>
          </a:p>
        </p:txBody>
      </p:sp>
      <p:sp>
        <p:nvSpPr>
          <p:cNvPr id="204" name="Google Shape;204;p11"/>
          <p:cNvSpPr txBox="1"/>
          <p:nvPr/>
        </p:nvSpPr>
        <p:spPr>
          <a:xfrm>
            <a:off x="670550" y="1202875"/>
            <a:ext cx="6781800" cy="17547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AutoNum type="arabicPeriod"/>
            </a:pPr>
            <a:r>
              <a:rPr lang="en" sz="1200"/>
              <a:t>Malche, Timothy &amp; Maheshwary, Priti. (2017). Internet of Things (IoT) Based Water Level Monitoring System for Smart Village. 10.1007/978-981-10-2750-5_32. </a:t>
            </a:r>
            <a:endParaRPr sz="1200"/>
          </a:p>
          <a:p>
            <a:pPr indent="-304800" lvl="0" marL="457200" rtl="0" algn="l">
              <a:spcBef>
                <a:spcPts val="0"/>
              </a:spcBef>
              <a:spcAft>
                <a:spcPts val="0"/>
              </a:spcAft>
              <a:buSzPts val="1200"/>
              <a:buAutoNum type="arabicPeriod"/>
            </a:pPr>
            <a:r>
              <a:rPr lang="en" sz="1200"/>
              <a:t>Saif Allah H. AlMetwally, Mohamed K. Hassan, Mohamed H. Mourad, Real Time Internet of Things (IoT) Based Water Quality Management System, Procedia CIRP, Volume 91, 2020, Pages 478-485, ISSN 2212-8271, </a:t>
            </a:r>
            <a:r>
              <a:rPr lang="en" sz="1200" u="sng">
                <a:solidFill>
                  <a:schemeClr val="hlink"/>
                </a:solidFill>
                <a:hlinkClick r:id="rId3"/>
              </a:rPr>
              <a:t>https://doi.org/10.1016/j.procir.2020.03.107</a:t>
            </a:r>
            <a:r>
              <a:rPr lang="en" sz="1200"/>
              <a:t>.</a:t>
            </a:r>
            <a:endParaRPr sz="1200"/>
          </a:p>
          <a:p>
            <a:pPr indent="-304800" lvl="0" marL="457200" rtl="0" algn="l">
              <a:spcBef>
                <a:spcPts val="0"/>
              </a:spcBef>
              <a:spcAft>
                <a:spcPts val="0"/>
              </a:spcAft>
              <a:buSzPts val="1200"/>
              <a:buAutoNum type="arabicPeriod"/>
            </a:pPr>
            <a:r>
              <a:rPr lang="en" sz="1200"/>
              <a:t>Author(s): K PURNA SAI SOWMYA ; K Susmitha ; N Anila Sai ; N Suma ; N Sivaiah Paper ID: 1700167 Page: 40-43 Published Date: 24-02-2018 Published In: Iconic Research And Engineering Journals Publisher: IRE Journals e-ISSN: 2456-8880 Volume/Issue: Volume 1 Issue 8 February-2018</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311700" y="19356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0070C0"/>
                </a:solidFill>
                <a:latin typeface="Times New Roman"/>
                <a:ea typeface="Times New Roman"/>
                <a:cs typeface="Times New Roman"/>
                <a:sym typeface="Times New Roman"/>
              </a:rPr>
              <a:t>Contents</a:t>
            </a:r>
            <a:endParaRPr/>
          </a:p>
        </p:txBody>
      </p:sp>
      <p:sp>
        <p:nvSpPr>
          <p:cNvPr id="60" name="Google Shape;60;p2"/>
          <p:cNvSpPr txBox="1"/>
          <p:nvPr>
            <p:ph idx="1" type="body"/>
          </p:nvPr>
        </p:nvSpPr>
        <p:spPr>
          <a:xfrm>
            <a:off x="311700" y="863550"/>
            <a:ext cx="8520600" cy="392181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2000">
                <a:solidFill>
                  <a:schemeClr val="dk1"/>
                </a:solidFill>
                <a:latin typeface="Times New Roman"/>
                <a:ea typeface="Times New Roman"/>
                <a:cs typeface="Times New Roman"/>
                <a:sym typeface="Times New Roman"/>
              </a:rPr>
              <a:t>Problem Statement</a:t>
            </a:r>
            <a:endParaRPr/>
          </a:p>
          <a:p>
            <a:pPr indent="-342900" lvl="0" marL="457200" rtl="0" algn="l">
              <a:lnSpc>
                <a:spcPct val="115000"/>
              </a:lnSpc>
              <a:spcBef>
                <a:spcPts val="0"/>
              </a:spcBef>
              <a:spcAft>
                <a:spcPts val="0"/>
              </a:spcAft>
              <a:buSzPts val="1800"/>
              <a:buChar char="●"/>
            </a:pPr>
            <a:r>
              <a:rPr lang="en" sz="2000">
                <a:solidFill>
                  <a:schemeClr val="dk1"/>
                </a:solidFill>
                <a:latin typeface="Times New Roman"/>
                <a:ea typeface="Times New Roman"/>
                <a:cs typeface="Times New Roman"/>
                <a:sym typeface="Times New Roman"/>
              </a:rPr>
              <a:t>Proposed Solution</a:t>
            </a:r>
            <a:endParaRPr/>
          </a:p>
          <a:p>
            <a:pPr indent="-342900" lvl="0" marL="457200" rtl="0" algn="l">
              <a:lnSpc>
                <a:spcPct val="115000"/>
              </a:lnSpc>
              <a:spcBef>
                <a:spcPts val="0"/>
              </a:spcBef>
              <a:spcAft>
                <a:spcPts val="0"/>
              </a:spcAft>
              <a:buSzPts val="1800"/>
              <a:buChar char="●"/>
            </a:pPr>
            <a:r>
              <a:rPr lang="en" sz="2000">
                <a:solidFill>
                  <a:schemeClr val="dk1"/>
                </a:solidFill>
                <a:latin typeface="Times New Roman"/>
                <a:ea typeface="Times New Roman"/>
                <a:cs typeface="Times New Roman"/>
                <a:sym typeface="Times New Roman"/>
              </a:rPr>
              <a:t>Literature Survey</a:t>
            </a:r>
            <a:endParaRPr/>
          </a:p>
          <a:p>
            <a:pPr indent="-342900" lvl="0" marL="457200" rtl="0" algn="l">
              <a:lnSpc>
                <a:spcPct val="115000"/>
              </a:lnSpc>
              <a:spcBef>
                <a:spcPts val="0"/>
              </a:spcBef>
              <a:spcAft>
                <a:spcPts val="0"/>
              </a:spcAft>
              <a:buSzPts val="1800"/>
              <a:buChar char="●"/>
            </a:pPr>
            <a:r>
              <a:rPr lang="en" sz="2000">
                <a:solidFill>
                  <a:schemeClr val="dk1"/>
                </a:solidFill>
                <a:latin typeface="Times New Roman"/>
                <a:ea typeface="Times New Roman"/>
                <a:cs typeface="Times New Roman"/>
                <a:sym typeface="Times New Roman"/>
              </a:rPr>
              <a:t>Competitions/Research Gaps</a:t>
            </a:r>
            <a:endParaRPr/>
          </a:p>
          <a:p>
            <a:pPr indent="-342900" lvl="0" marL="457200" rtl="0" algn="l">
              <a:lnSpc>
                <a:spcPct val="115000"/>
              </a:lnSpc>
              <a:spcBef>
                <a:spcPts val="0"/>
              </a:spcBef>
              <a:spcAft>
                <a:spcPts val="0"/>
              </a:spcAft>
              <a:buSzPts val="1800"/>
              <a:buChar char="●"/>
            </a:pPr>
            <a:r>
              <a:rPr lang="en" sz="2000">
                <a:solidFill>
                  <a:schemeClr val="dk1"/>
                </a:solidFill>
                <a:latin typeface="Times New Roman"/>
                <a:ea typeface="Times New Roman"/>
                <a:cs typeface="Times New Roman"/>
                <a:sym typeface="Times New Roman"/>
              </a:rPr>
              <a:t>Complete Block Diagram of Proposed System</a:t>
            </a:r>
            <a:endParaRPr/>
          </a:p>
          <a:p>
            <a:pPr indent="-342900" lvl="0" marL="457200" rtl="0" algn="l">
              <a:lnSpc>
                <a:spcPct val="115000"/>
              </a:lnSpc>
              <a:spcBef>
                <a:spcPts val="0"/>
              </a:spcBef>
              <a:spcAft>
                <a:spcPts val="0"/>
              </a:spcAft>
              <a:buSzPts val="1800"/>
              <a:buChar char="●"/>
            </a:pPr>
            <a:r>
              <a:rPr lang="en" sz="2000">
                <a:solidFill>
                  <a:schemeClr val="dk1"/>
                </a:solidFill>
                <a:latin typeface="Times New Roman"/>
                <a:ea typeface="Times New Roman"/>
                <a:cs typeface="Times New Roman"/>
                <a:sym typeface="Times New Roman"/>
              </a:rPr>
              <a:t>Components requirement</a:t>
            </a:r>
            <a:endParaRPr sz="2000">
              <a:solidFill>
                <a:schemeClr val="dk1"/>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Steps involved in interfacing of sensors with NodeMCU ESP8266</a:t>
            </a:r>
            <a:endParaRPr sz="2000">
              <a:solidFill>
                <a:schemeClr val="dk1"/>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Hardware Implementation</a:t>
            </a:r>
            <a:endParaRPr sz="20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Char char="●"/>
            </a:pPr>
            <a:r>
              <a:rPr lang="en" sz="2000">
                <a:solidFill>
                  <a:schemeClr val="dk1"/>
                </a:solidFill>
                <a:latin typeface="Times New Roman"/>
                <a:ea typeface="Times New Roman"/>
                <a:cs typeface="Times New Roman"/>
                <a:sym typeface="Times New Roman"/>
              </a:rPr>
              <a:t>Time Chart </a:t>
            </a:r>
            <a:endParaRPr/>
          </a:p>
          <a:p>
            <a:pPr indent="-342900" lvl="0" marL="457200" rtl="0" algn="l">
              <a:lnSpc>
                <a:spcPct val="115000"/>
              </a:lnSpc>
              <a:spcBef>
                <a:spcPts val="0"/>
              </a:spcBef>
              <a:spcAft>
                <a:spcPts val="0"/>
              </a:spcAft>
              <a:buSzPts val="1800"/>
              <a:buChar char="●"/>
            </a:pPr>
            <a:r>
              <a:rPr lang="en" sz="2000">
                <a:solidFill>
                  <a:schemeClr val="dk1"/>
                </a:solidFill>
                <a:latin typeface="Times New Roman"/>
                <a:ea typeface="Times New Roman"/>
                <a:cs typeface="Times New Roman"/>
                <a:sym typeface="Times New Roman"/>
              </a:rPr>
              <a:t>References</a:t>
            </a:r>
            <a:endParaRPr sz="2000">
              <a:solidFill>
                <a:schemeClr val="dk1"/>
              </a:solidFill>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sz="2400">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sz="2400">
              <a:latin typeface="Times New Roman"/>
              <a:ea typeface="Times New Roman"/>
              <a:cs typeface="Times New Roman"/>
              <a:sym typeface="Times New Roman"/>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780750" y="769350"/>
            <a:ext cx="7879200" cy="526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0070C0"/>
                </a:solidFill>
                <a:latin typeface="Times New Roman"/>
                <a:ea typeface="Times New Roman"/>
                <a:cs typeface="Times New Roman"/>
                <a:sym typeface="Times New Roman"/>
              </a:rPr>
              <a:t>Problem Statement</a:t>
            </a:r>
            <a:endParaRPr>
              <a:solidFill>
                <a:srgbClr val="0070C0"/>
              </a:solidFill>
              <a:latin typeface="Times New Roman"/>
              <a:ea typeface="Times New Roman"/>
              <a:cs typeface="Times New Roman"/>
              <a:sym typeface="Times New Roman"/>
            </a:endParaRPr>
          </a:p>
        </p:txBody>
      </p:sp>
      <p:sp>
        <p:nvSpPr>
          <p:cNvPr id="66" name="Google Shape;66;p3"/>
          <p:cNvSpPr txBox="1"/>
          <p:nvPr>
            <p:ph idx="1" type="body"/>
          </p:nvPr>
        </p:nvSpPr>
        <p:spPr>
          <a:xfrm>
            <a:off x="236350" y="1423375"/>
            <a:ext cx="8269800" cy="3024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solidFill>
                  <a:schemeClr val="dk1"/>
                </a:solidFill>
              </a:rPr>
              <a:t>Create an IoT project to address the issue of water wastage due to overflow from overhead tanks. Develop a reliable water level detection system that alerts users when the tank approaches full capacity, preventing excess overflow and promoting efficient water usage.</a:t>
            </a:r>
            <a:endParaRPr>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1000"/>
                                        <p:tgtEl>
                                          <p:spTgt spid="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629175" y="518200"/>
            <a:ext cx="7339800" cy="56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0070C0"/>
                </a:solidFill>
                <a:latin typeface="Times New Roman"/>
                <a:ea typeface="Times New Roman"/>
                <a:cs typeface="Times New Roman"/>
                <a:sym typeface="Times New Roman"/>
              </a:rPr>
              <a:t>Proposed Solution</a:t>
            </a:r>
            <a:endParaRPr>
              <a:solidFill>
                <a:srgbClr val="0070C0"/>
              </a:solidFill>
              <a:latin typeface="Times New Roman"/>
              <a:ea typeface="Times New Roman"/>
              <a:cs typeface="Times New Roman"/>
              <a:sym typeface="Times New Roman"/>
            </a:endParaRPr>
          </a:p>
        </p:txBody>
      </p:sp>
      <p:sp>
        <p:nvSpPr>
          <p:cNvPr id="72" name="Google Shape;72;p4"/>
          <p:cNvSpPr txBox="1"/>
          <p:nvPr>
            <p:ph idx="1" type="body"/>
          </p:nvPr>
        </p:nvSpPr>
        <p:spPr>
          <a:xfrm>
            <a:off x="629175" y="1190400"/>
            <a:ext cx="8036700" cy="222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700">
                <a:solidFill>
                  <a:srgbClr val="000000"/>
                </a:solidFill>
              </a:rPr>
              <a:t>The proposed solution involves employing ultrasonic sensors in an IoT-based system to monitor overhead tank water levels. When the tank approaches full capacity, the ultrasonic sensor detects the rising water level and sends wireless notification to a remote device through wifi module,thus making it possible to see the water level on the blynk app user interface. This ensures timely awareness, enabling users to manage water resources efficiently and prevent potential overflow incidents. The ultrasonic sensors provide accurate and reliable measurements, enhancing the overall effectiveness of the solution. Through this integration, the project aims to optimize water usage, mitigate wastage, and foster responsible resource management practices in a seamlessly connected environment.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1000"/>
                                        <p:tgtEl>
                                          <p:spTgt spid="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5"/>
          <p:cNvSpPr txBox="1"/>
          <p:nvPr>
            <p:ph type="title"/>
          </p:nvPr>
        </p:nvSpPr>
        <p:spPr>
          <a:xfrm>
            <a:off x="311700" y="-88125"/>
            <a:ext cx="8520600" cy="758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rgbClr val="0070C0"/>
                </a:solidFill>
                <a:latin typeface="Times New Roman"/>
                <a:ea typeface="Times New Roman"/>
                <a:cs typeface="Times New Roman"/>
                <a:sym typeface="Times New Roman"/>
              </a:rPr>
              <a:t>Literature Survey</a:t>
            </a:r>
            <a:endParaRPr>
              <a:solidFill>
                <a:srgbClr val="0070C0"/>
              </a:solidFill>
              <a:latin typeface="Times New Roman"/>
              <a:ea typeface="Times New Roman"/>
              <a:cs typeface="Times New Roman"/>
              <a:sym typeface="Times New Roman"/>
            </a:endParaRPr>
          </a:p>
        </p:txBody>
      </p:sp>
      <p:graphicFrame>
        <p:nvGraphicFramePr>
          <p:cNvPr id="78" name="Google Shape;78;p5"/>
          <p:cNvGraphicFramePr/>
          <p:nvPr/>
        </p:nvGraphicFramePr>
        <p:xfrm>
          <a:off x="272113" y="534700"/>
          <a:ext cx="3000000" cy="3000000"/>
        </p:xfrm>
        <a:graphic>
          <a:graphicData uri="http://schemas.openxmlformats.org/drawingml/2006/table">
            <a:tbl>
              <a:tblPr>
                <a:noFill/>
                <a:tableStyleId>{892E8B3F-AD5A-427B-8191-26F055E6A994}</a:tableStyleId>
              </a:tblPr>
              <a:tblGrid>
                <a:gridCol w="526675"/>
                <a:gridCol w="1138650"/>
                <a:gridCol w="1189925"/>
                <a:gridCol w="1159175"/>
                <a:gridCol w="831275"/>
                <a:gridCol w="1333300"/>
                <a:gridCol w="1169400"/>
                <a:gridCol w="1251375"/>
              </a:tblGrid>
              <a:tr h="1017875">
                <a:tc>
                  <a:txBody>
                    <a:bodyPr/>
                    <a:lstStyle/>
                    <a:p>
                      <a:pPr indent="0" lvl="0" marL="0" rtl="0" algn="l">
                        <a:spcBef>
                          <a:spcPts val="0"/>
                        </a:spcBef>
                        <a:spcAft>
                          <a:spcPts val="0"/>
                        </a:spcAft>
                        <a:buClr>
                          <a:schemeClr val="dk1"/>
                        </a:buClr>
                        <a:buSzPts val="1400"/>
                        <a:buFont typeface="Arial"/>
                        <a:buNone/>
                      </a:pPr>
                      <a:r>
                        <a:rPr b="1" lang="en">
                          <a:solidFill>
                            <a:schemeClr val="dk1"/>
                          </a:solidFill>
                        </a:rPr>
                        <a:t>Sr.</a:t>
                      </a:r>
                      <a:endParaRPr b="1">
                        <a:solidFill>
                          <a:schemeClr val="dk1"/>
                        </a:solidFill>
                      </a:endParaRPr>
                    </a:p>
                    <a:p>
                      <a:pPr indent="0" lvl="0" marL="0" rtl="0" algn="l">
                        <a:spcBef>
                          <a:spcPts val="0"/>
                        </a:spcBef>
                        <a:spcAft>
                          <a:spcPts val="0"/>
                        </a:spcAft>
                        <a:buClr>
                          <a:schemeClr val="dk1"/>
                        </a:buClr>
                        <a:buSzPts val="1400"/>
                        <a:buFont typeface="Arial"/>
                        <a:buNone/>
                      </a:pPr>
                      <a:r>
                        <a:rPr b="1" lang="en">
                          <a:solidFill>
                            <a:schemeClr val="dk1"/>
                          </a:solidFill>
                        </a:rPr>
                        <a:t>No.</a:t>
                      </a:r>
                      <a:endParaRPr b="1"/>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Title of Technical paper</a:t>
                      </a:r>
                      <a:endParaRPr b="1"/>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Name of Author</a:t>
                      </a:r>
                      <a:endParaRPr b="1">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Year of publication</a:t>
                      </a:r>
                      <a:endParaRPr b="1">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Name of Journal</a:t>
                      </a:r>
                      <a:endParaRPr b="1">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Methodology</a:t>
                      </a:r>
                      <a:endParaRPr b="1"/>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Results/</a:t>
                      </a:r>
                      <a:endParaRPr b="1">
                        <a:solidFill>
                          <a:schemeClr val="dk1"/>
                        </a:solidFill>
                      </a:endParaRPr>
                    </a:p>
                    <a:p>
                      <a:pPr indent="0" lvl="0" marL="0" rtl="0" algn="l">
                        <a:spcBef>
                          <a:spcPts val="0"/>
                        </a:spcBef>
                        <a:spcAft>
                          <a:spcPts val="0"/>
                        </a:spcAft>
                        <a:buClr>
                          <a:schemeClr val="dk1"/>
                        </a:buClr>
                        <a:buSzPts val="1400"/>
                        <a:buFont typeface="Arial"/>
                        <a:buNone/>
                      </a:pPr>
                      <a:r>
                        <a:rPr b="1" lang="en">
                          <a:solidFill>
                            <a:schemeClr val="dk1"/>
                          </a:solidFill>
                        </a:rPr>
                        <a:t>conclusion</a:t>
                      </a:r>
                      <a:endParaRPr b="1"/>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Drawbacks/</a:t>
                      </a:r>
                      <a:endParaRPr b="1">
                        <a:solidFill>
                          <a:schemeClr val="dk1"/>
                        </a:solidFill>
                      </a:endParaRPr>
                    </a:p>
                    <a:p>
                      <a:pPr indent="0" lvl="0" marL="0" rtl="0" algn="l">
                        <a:spcBef>
                          <a:spcPts val="0"/>
                        </a:spcBef>
                        <a:spcAft>
                          <a:spcPts val="0"/>
                        </a:spcAft>
                        <a:buClr>
                          <a:schemeClr val="dk1"/>
                        </a:buClr>
                        <a:buSzPts val="1400"/>
                        <a:buFont typeface="Arial"/>
                        <a:buNone/>
                      </a:pPr>
                      <a:r>
                        <a:rPr b="1" lang="en">
                          <a:solidFill>
                            <a:schemeClr val="dk1"/>
                          </a:solidFill>
                        </a:rPr>
                        <a:t>limitations</a:t>
                      </a:r>
                      <a:endParaRPr b="1">
                        <a:solidFill>
                          <a:schemeClr val="dk1"/>
                        </a:solidFill>
                      </a:endParaRPr>
                    </a:p>
                    <a:p>
                      <a:pPr indent="0" lvl="0" marL="0" rtl="0" algn="l">
                        <a:spcBef>
                          <a:spcPts val="0"/>
                        </a:spcBef>
                        <a:spcAft>
                          <a:spcPts val="0"/>
                        </a:spcAft>
                        <a:buNone/>
                      </a:pPr>
                      <a:r>
                        <a:t/>
                      </a:r>
                      <a:endParaRPr/>
                    </a:p>
                  </a:txBody>
                  <a:tcPr marT="91425" marB="91425" marR="91425" marL="91425"/>
                </a:tc>
              </a:tr>
              <a:tr h="1931000">
                <a:tc>
                  <a:txBody>
                    <a:bodyPr/>
                    <a:lstStyle/>
                    <a:p>
                      <a:pPr indent="0" lvl="0" marL="0" rtl="0" algn="l">
                        <a:spcBef>
                          <a:spcPts val="0"/>
                        </a:spcBef>
                        <a:spcAft>
                          <a:spcPts val="0"/>
                        </a:spcAft>
                        <a:buNone/>
                      </a:pPr>
                      <a:r>
                        <a:rPr lang="en" sz="1200"/>
                        <a:t>1.</a:t>
                      </a:r>
                      <a:endParaRPr sz="1200"/>
                    </a:p>
                  </a:txBody>
                  <a:tcPr marT="91425" marB="91425" marR="91425" marL="91425"/>
                </a:tc>
                <a:tc>
                  <a:txBody>
                    <a:bodyPr/>
                    <a:lstStyle/>
                    <a:p>
                      <a:pPr indent="0" lvl="0" marL="0" rtl="0" algn="l">
                        <a:lnSpc>
                          <a:spcPct val="90600"/>
                        </a:lnSpc>
                        <a:spcBef>
                          <a:spcPts val="0"/>
                        </a:spcBef>
                        <a:spcAft>
                          <a:spcPts val="0"/>
                        </a:spcAft>
                        <a:buClr>
                          <a:schemeClr val="dk1"/>
                        </a:buClr>
                        <a:buSzPts val="1100"/>
                        <a:buFont typeface="Arial"/>
                        <a:buNone/>
                      </a:pPr>
                      <a:r>
                        <a:rPr lang="en" sz="1200">
                          <a:solidFill>
                            <a:schemeClr val="dk1"/>
                          </a:solidFill>
                          <a:highlight>
                            <a:srgbClr val="FFFFFF"/>
                          </a:highlight>
                        </a:rPr>
                        <a:t>Real Time Internet of Things (IoT) Based Water Quality Management System</a:t>
                      </a:r>
                      <a:r>
                        <a:rPr lang="en" sz="800">
                          <a:solidFill>
                            <a:schemeClr val="dk1"/>
                          </a:solidFill>
                          <a:highlight>
                            <a:srgbClr val="FFFFFF"/>
                          </a:highlight>
                        </a:rPr>
                        <a:t>[2]</a:t>
                      </a:r>
                      <a:endParaRPr sz="800">
                        <a:solidFill>
                          <a:schemeClr val="dk1"/>
                        </a:solidFill>
                        <a:highlight>
                          <a:srgbClr val="FFFFFF"/>
                        </a:highlight>
                      </a:endParaRPr>
                    </a:p>
                    <a:p>
                      <a:pPr indent="0" lvl="0" marL="0" rtl="0" algn="l">
                        <a:spcBef>
                          <a:spcPts val="0"/>
                        </a:spcBef>
                        <a:spcAft>
                          <a:spcPts val="0"/>
                        </a:spcAft>
                        <a:buNone/>
                      </a:pPr>
                      <a:r>
                        <a:t/>
                      </a:r>
                      <a:endParaRPr sz="12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Saif Allah H. </a:t>
                      </a:r>
                      <a:r>
                        <a:rPr lang="en" sz="1200">
                          <a:solidFill>
                            <a:schemeClr val="dk1"/>
                          </a:solidFill>
                          <a:highlight>
                            <a:srgbClr val="FFFFFF"/>
                          </a:highlight>
                        </a:rPr>
                        <a:t>Al Metwally</a:t>
                      </a:r>
                      <a:r>
                        <a:rPr lang="en" sz="1200">
                          <a:solidFill>
                            <a:schemeClr val="dk1"/>
                          </a:solidFill>
                          <a:highlight>
                            <a:srgbClr val="FFFFFF"/>
                          </a:highlight>
                        </a:rPr>
                        <a:t> a , Mohamed K. Hassan b , Mohamed H. Mourad</a:t>
                      </a:r>
                      <a:endParaRPr sz="1200">
                        <a:solidFill>
                          <a:schemeClr val="dk1"/>
                        </a:solidFill>
                      </a:endParaRPr>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2020</a:t>
                      </a:r>
                      <a:endParaRPr sz="1200"/>
                    </a:p>
                  </a:txBody>
                  <a:tcPr marT="91425" marB="91425" marR="91425" marL="91425"/>
                </a:tc>
                <a:tc>
                  <a:txBody>
                    <a:bodyPr/>
                    <a:lstStyle/>
                    <a:p>
                      <a:pPr indent="0" lvl="0" marL="0" rtl="0" algn="l">
                        <a:spcBef>
                          <a:spcPts val="0"/>
                        </a:spcBef>
                        <a:spcAft>
                          <a:spcPts val="0"/>
                        </a:spcAft>
                        <a:buNone/>
                      </a:pPr>
                      <a:r>
                        <a:rPr lang="en" sz="1200"/>
                        <a:t>Elsevier</a:t>
                      </a:r>
                      <a:endParaRPr sz="1200"/>
                    </a:p>
                  </a:txBody>
                  <a:tcPr marT="91425" marB="91425" marR="91425" marL="91425"/>
                </a:tc>
                <a:tc>
                  <a:txBody>
                    <a:bodyPr/>
                    <a:lstStyle/>
                    <a:p>
                      <a:pPr indent="0" lvl="0" marL="0" rtl="0" algn="l">
                        <a:lnSpc>
                          <a:spcPct val="175000"/>
                        </a:lnSpc>
                        <a:spcBef>
                          <a:spcPts val="0"/>
                        </a:spcBef>
                        <a:spcAft>
                          <a:spcPts val="0"/>
                        </a:spcAft>
                        <a:buClr>
                          <a:schemeClr val="dk1"/>
                        </a:buClr>
                        <a:buSzPts val="1100"/>
                        <a:buFont typeface="Arial"/>
                        <a:buNone/>
                      </a:pPr>
                      <a:r>
                        <a:rPr lang="en" sz="1200">
                          <a:solidFill>
                            <a:schemeClr val="dk1"/>
                          </a:solidFill>
                        </a:rPr>
                        <a:t>Use of Multiple Sensors for best water quality management</a:t>
                      </a:r>
                      <a:endParaRPr sz="1200">
                        <a:solidFill>
                          <a:schemeClr val="dk1"/>
                        </a:solidFill>
                      </a:endParaRPr>
                    </a:p>
                    <a:p>
                      <a:pPr indent="0" lvl="0" marL="0" rtl="0" algn="l">
                        <a:lnSpc>
                          <a:spcPct val="175000"/>
                        </a:lnSpc>
                        <a:spcBef>
                          <a:spcPts val="0"/>
                        </a:spcBef>
                        <a:spcAft>
                          <a:spcPts val="0"/>
                        </a:spcAft>
                        <a:buClr>
                          <a:schemeClr val="dk1"/>
                        </a:buClr>
                        <a:buSzPts val="1100"/>
                        <a:buFont typeface="Arial"/>
                        <a:buNone/>
                      </a:pPr>
                      <a:r>
                        <a:rPr lang="en" sz="1200">
                          <a:solidFill>
                            <a:schemeClr val="dk1"/>
                          </a:solidFill>
                        </a:rPr>
                        <a:t>(Arduino Uno)</a:t>
                      </a:r>
                      <a:endParaRPr sz="1200">
                        <a:solidFill>
                          <a:schemeClr val="dk1"/>
                        </a:solidFill>
                      </a:endParaRPr>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Implemented</a:t>
                      </a:r>
                      <a:r>
                        <a:rPr lang="en" sz="1200"/>
                        <a:t> successfully</a:t>
                      </a:r>
                      <a:endParaRPr sz="1200"/>
                    </a:p>
                  </a:txBody>
                  <a:tcPr marT="91425" marB="91425" marR="91425" marL="91425"/>
                </a:tc>
                <a:tc>
                  <a:txBody>
                    <a:bodyPr/>
                    <a:lstStyle/>
                    <a:p>
                      <a:pPr indent="0" lvl="0" marL="0" rtl="0" algn="l">
                        <a:spcBef>
                          <a:spcPts val="0"/>
                        </a:spcBef>
                        <a:spcAft>
                          <a:spcPts val="0"/>
                        </a:spcAft>
                        <a:buNone/>
                      </a:pPr>
                      <a:r>
                        <a:rPr lang="en" sz="1200"/>
                        <a:t>The entire System becomes costlier.</a:t>
                      </a:r>
                      <a:endParaRPr sz="1200"/>
                    </a:p>
                  </a:txBody>
                  <a:tcPr marT="91425" marB="91425" marR="91425" marL="91425"/>
                </a:tc>
              </a:tr>
              <a:tr h="1505550">
                <a:tc>
                  <a:txBody>
                    <a:bodyPr/>
                    <a:lstStyle/>
                    <a:p>
                      <a:pPr indent="0" lvl="0" marL="0" rtl="0" algn="l">
                        <a:spcBef>
                          <a:spcPts val="0"/>
                        </a:spcBef>
                        <a:spcAft>
                          <a:spcPts val="0"/>
                        </a:spcAft>
                        <a:buNone/>
                      </a:pPr>
                      <a:r>
                        <a:rPr lang="en" sz="1200"/>
                        <a:t>2.</a:t>
                      </a:r>
                      <a:endParaRPr sz="1200"/>
                    </a:p>
                  </a:txBody>
                  <a:tcPr marT="91425" marB="91425" marR="91425" marL="91425"/>
                </a:tc>
                <a:tc>
                  <a:txBody>
                    <a:bodyPr/>
                    <a:lstStyle/>
                    <a:p>
                      <a:pPr indent="0" lvl="0" marL="0" rtl="0" algn="l">
                        <a:spcBef>
                          <a:spcPts val="0"/>
                        </a:spcBef>
                        <a:spcAft>
                          <a:spcPts val="0"/>
                        </a:spcAft>
                        <a:buNone/>
                      </a:pPr>
                      <a:r>
                        <a:rPr lang="en" sz="1200"/>
                        <a:t>Internet of Things (Iot) Enabled Water Monitoring System</a:t>
                      </a:r>
                      <a:r>
                        <a:rPr lang="en" sz="900"/>
                        <a:t>[3]</a:t>
                      </a:r>
                      <a:endParaRPr sz="900"/>
                    </a:p>
                  </a:txBody>
                  <a:tcPr marT="91425" marB="91425" marR="91425" marL="91425"/>
                </a:tc>
                <a:tc>
                  <a:txBody>
                    <a:bodyPr/>
                    <a:lstStyle/>
                    <a:p>
                      <a:pPr indent="0" lvl="0" marL="0" rtl="0" algn="l">
                        <a:spcBef>
                          <a:spcPts val="0"/>
                        </a:spcBef>
                        <a:spcAft>
                          <a:spcPts val="0"/>
                        </a:spcAft>
                        <a:buNone/>
                      </a:pPr>
                      <a:r>
                        <a:rPr lang="en" sz="1200"/>
                        <a:t>N. </a:t>
                      </a:r>
                      <a:r>
                        <a:rPr lang="en" sz="1200"/>
                        <a:t>SIVAIAH 1</a:t>
                      </a:r>
                      <a:r>
                        <a:rPr lang="en" sz="1200"/>
                        <a:t> , K. PURNA SAI </a:t>
                      </a:r>
                      <a:r>
                        <a:rPr lang="en" sz="1200"/>
                        <a:t>SOWMYA 2</a:t>
                      </a:r>
                      <a:r>
                        <a:rPr lang="en" sz="1200"/>
                        <a:t> , K. </a:t>
                      </a:r>
                      <a:r>
                        <a:rPr lang="en" sz="1200"/>
                        <a:t>SUSMITHA 3</a:t>
                      </a:r>
                      <a:r>
                        <a:rPr lang="en" sz="1200"/>
                        <a:t>, N. ANILA SAI4 , N. SUMA5</a:t>
                      </a:r>
                      <a:endParaRPr sz="1200"/>
                    </a:p>
                  </a:txBody>
                  <a:tcPr marT="91425" marB="91425" marR="91425" marL="91425"/>
                </a:tc>
                <a:tc>
                  <a:txBody>
                    <a:bodyPr/>
                    <a:lstStyle/>
                    <a:p>
                      <a:pPr indent="0" lvl="0" marL="0" rtl="0" algn="l">
                        <a:spcBef>
                          <a:spcPts val="0"/>
                        </a:spcBef>
                        <a:spcAft>
                          <a:spcPts val="0"/>
                        </a:spcAft>
                        <a:buNone/>
                      </a:pPr>
                      <a:r>
                        <a:rPr lang="en" sz="1200"/>
                        <a:t>2018</a:t>
                      </a:r>
                      <a:endParaRPr sz="1200"/>
                    </a:p>
                  </a:txBody>
                  <a:tcPr marT="91425" marB="91425" marR="91425" marL="91425"/>
                </a:tc>
                <a:tc>
                  <a:txBody>
                    <a:bodyPr/>
                    <a:lstStyle/>
                    <a:p>
                      <a:pPr indent="0" lvl="0" marL="0" rtl="0" algn="l">
                        <a:spcBef>
                          <a:spcPts val="0"/>
                        </a:spcBef>
                        <a:spcAft>
                          <a:spcPts val="0"/>
                        </a:spcAft>
                        <a:buNone/>
                      </a:pPr>
                      <a:r>
                        <a:rPr lang="en" sz="1200"/>
                        <a:t>IRE Journals</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IoT Water Monitoring with Ultrasonics</a:t>
                      </a:r>
                      <a:endParaRPr sz="1200">
                        <a:solidFill>
                          <a:schemeClr val="dk1"/>
                        </a:solidFill>
                      </a:endParaRPr>
                    </a:p>
                    <a:p>
                      <a:pPr indent="0" lvl="0" marL="0" rtl="0" algn="l">
                        <a:spcBef>
                          <a:spcPts val="0"/>
                        </a:spcBef>
                        <a:spcAft>
                          <a:spcPts val="0"/>
                        </a:spcAft>
                        <a:buNone/>
                      </a:pPr>
                      <a:r>
                        <a:rPr lang="en" sz="1200">
                          <a:solidFill>
                            <a:schemeClr val="dk1"/>
                          </a:solidFill>
                        </a:rPr>
                        <a:t>(Arduino Uno)</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t>The data is been successfully displayed on dashboard remotely.</a:t>
                      </a:r>
                      <a:endParaRPr sz="1200"/>
                    </a:p>
                  </a:txBody>
                  <a:tcPr marT="91425" marB="91425" marR="91425" marL="91425"/>
                </a:tc>
                <a:tc>
                  <a:txBody>
                    <a:bodyPr/>
                    <a:lstStyle/>
                    <a:p>
                      <a:pPr indent="0" lvl="0" marL="0" rtl="0" algn="l">
                        <a:spcBef>
                          <a:spcPts val="0"/>
                        </a:spcBef>
                        <a:spcAft>
                          <a:spcPts val="0"/>
                        </a:spcAft>
                        <a:buNone/>
                      </a:pPr>
                      <a:r>
                        <a:rPr lang="en" sz="1200"/>
                        <a:t>Ultrasonic sensor precision is low.</a:t>
                      </a:r>
                      <a:endParaRPr sz="12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graphicFrame>
        <p:nvGraphicFramePr>
          <p:cNvPr id="83" name="Google Shape;83;g2b512d7d72b_0_0"/>
          <p:cNvGraphicFramePr/>
          <p:nvPr/>
        </p:nvGraphicFramePr>
        <p:xfrm>
          <a:off x="388963" y="173363"/>
          <a:ext cx="3000000" cy="3000000"/>
        </p:xfrm>
        <a:graphic>
          <a:graphicData uri="http://schemas.openxmlformats.org/drawingml/2006/table">
            <a:tbl>
              <a:tblPr>
                <a:noFill/>
                <a:tableStyleId>{892E8B3F-AD5A-427B-8191-26F055E6A994}</a:tableStyleId>
              </a:tblPr>
              <a:tblGrid>
                <a:gridCol w="516050"/>
                <a:gridCol w="1006800"/>
                <a:gridCol w="1202025"/>
                <a:gridCol w="1181525"/>
                <a:gridCol w="924850"/>
                <a:gridCol w="1325475"/>
                <a:gridCol w="1140500"/>
                <a:gridCol w="1263500"/>
              </a:tblGrid>
              <a:tr h="759625">
                <a:tc>
                  <a:txBody>
                    <a:bodyPr/>
                    <a:lstStyle/>
                    <a:p>
                      <a:pPr indent="0" lvl="0" marL="0" rtl="0" algn="l">
                        <a:spcBef>
                          <a:spcPts val="0"/>
                        </a:spcBef>
                        <a:spcAft>
                          <a:spcPts val="0"/>
                        </a:spcAft>
                        <a:buClr>
                          <a:schemeClr val="dk1"/>
                        </a:buClr>
                        <a:buSzPts val="1400"/>
                        <a:buFont typeface="Arial"/>
                        <a:buNone/>
                      </a:pPr>
                      <a:r>
                        <a:rPr b="1" lang="en">
                          <a:solidFill>
                            <a:schemeClr val="dk1"/>
                          </a:solidFill>
                        </a:rPr>
                        <a:t>Sr.</a:t>
                      </a:r>
                      <a:endParaRPr b="1">
                        <a:solidFill>
                          <a:schemeClr val="dk1"/>
                        </a:solidFill>
                      </a:endParaRPr>
                    </a:p>
                    <a:p>
                      <a:pPr indent="0" lvl="0" marL="0" rtl="0" algn="l">
                        <a:spcBef>
                          <a:spcPts val="0"/>
                        </a:spcBef>
                        <a:spcAft>
                          <a:spcPts val="0"/>
                        </a:spcAft>
                        <a:buClr>
                          <a:schemeClr val="dk1"/>
                        </a:buClr>
                        <a:buSzPts val="1400"/>
                        <a:buFont typeface="Arial"/>
                        <a:buNone/>
                      </a:pPr>
                      <a:r>
                        <a:rPr b="1" lang="en">
                          <a:solidFill>
                            <a:schemeClr val="dk1"/>
                          </a:solidFill>
                        </a:rPr>
                        <a:t>No.</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Title of Technical paper</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Name of Author</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Year of publication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Name of Journal</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Methodology</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Results/</a:t>
                      </a:r>
                      <a:endParaRPr b="1">
                        <a:solidFill>
                          <a:schemeClr val="dk1"/>
                        </a:solidFill>
                      </a:endParaRPr>
                    </a:p>
                    <a:p>
                      <a:pPr indent="0" lvl="0" marL="0" rtl="0" algn="l">
                        <a:spcBef>
                          <a:spcPts val="0"/>
                        </a:spcBef>
                        <a:spcAft>
                          <a:spcPts val="0"/>
                        </a:spcAft>
                        <a:buClr>
                          <a:schemeClr val="dk1"/>
                        </a:buClr>
                        <a:buSzPts val="1400"/>
                        <a:buFont typeface="Arial"/>
                        <a:buNone/>
                      </a:pPr>
                      <a:r>
                        <a:rPr b="1" lang="en">
                          <a:solidFill>
                            <a:schemeClr val="dk1"/>
                          </a:solidFill>
                        </a:rPr>
                        <a:t>conclusion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b="1" lang="en">
                          <a:solidFill>
                            <a:schemeClr val="dk1"/>
                          </a:solidFill>
                        </a:rPr>
                        <a:t>Drawbacks/</a:t>
                      </a:r>
                      <a:endParaRPr b="1">
                        <a:solidFill>
                          <a:schemeClr val="dk1"/>
                        </a:solidFill>
                      </a:endParaRPr>
                    </a:p>
                    <a:p>
                      <a:pPr indent="0" lvl="0" marL="0" rtl="0" algn="l">
                        <a:spcBef>
                          <a:spcPts val="0"/>
                        </a:spcBef>
                        <a:spcAft>
                          <a:spcPts val="0"/>
                        </a:spcAft>
                        <a:buClr>
                          <a:schemeClr val="dk1"/>
                        </a:buClr>
                        <a:buSzPts val="1400"/>
                        <a:buFont typeface="Arial"/>
                        <a:buNone/>
                      </a:pPr>
                      <a:r>
                        <a:rPr b="1" lang="en">
                          <a:solidFill>
                            <a:schemeClr val="dk1"/>
                          </a:solidFill>
                        </a:rPr>
                        <a:t>limitations</a:t>
                      </a:r>
                      <a:endParaRPr/>
                    </a:p>
                  </a:txBody>
                  <a:tcPr marT="91425" marB="91425" marR="91425" marL="91425">
                    <a:lnB cap="flat" cmpd="sng" w="9525">
                      <a:solidFill>
                        <a:srgbClr val="9E9E9E"/>
                      </a:solidFill>
                      <a:prstDash val="solid"/>
                      <a:round/>
                      <a:headEnd len="sm" w="sm" type="none"/>
                      <a:tailEnd len="sm" w="sm" type="none"/>
                    </a:lnB>
                  </a:tcPr>
                </a:tc>
              </a:tr>
              <a:tr h="3364350">
                <a:tc>
                  <a:txBody>
                    <a:bodyPr/>
                    <a:lstStyle/>
                    <a:p>
                      <a:pPr indent="0" lvl="0" marL="0" rtl="0" algn="l">
                        <a:spcBef>
                          <a:spcPts val="0"/>
                        </a:spcBef>
                        <a:spcAft>
                          <a:spcPts val="0"/>
                        </a:spcAft>
                        <a:buNone/>
                      </a:pPr>
                      <a:r>
                        <a:rPr lang="en" sz="1200"/>
                        <a:t>3.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IoT based Smart Water Monitoring System </a:t>
                      </a:r>
                      <a:r>
                        <a:rPr lang="en" sz="900"/>
                        <a:t>[1]</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Rohit Kumar1 , </a:t>
                      </a:r>
                      <a:r>
                        <a:rPr lang="en" sz="1200"/>
                        <a:t>Shubham 1</a:t>
                      </a:r>
                      <a:r>
                        <a:rPr lang="en" sz="1200"/>
                        <a:t> , Palak </a:t>
                      </a:r>
                      <a:r>
                        <a:rPr lang="en" sz="1200"/>
                        <a:t>Shandil 2</a:t>
                      </a:r>
                      <a:r>
                        <a:rPr lang="en" sz="1200"/>
                        <a:t> , Avinash </a:t>
                      </a:r>
                      <a:r>
                        <a:rPr lang="en" sz="1200"/>
                        <a:t>Kumar 3</a:t>
                      </a:r>
                      <a:r>
                        <a:rPr lang="en" sz="1200"/>
                        <a:t> , Bhgah Y. Adam4 , Hamza Abdullah M. Adam5 , Sushil </a:t>
                      </a:r>
                      <a:r>
                        <a:rPr lang="en" sz="1200"/>
                        <a:t>Dohare 5</a:t>
                      </a:r>
                      <a:r>
                        <a:rPr lang="en" sz="1200"/>
                        <a:t> , Saptadeepa </a:t>
                      </a:r>
                      <a:r>
                        <a:rPr lang="en" sz="1200"/>
                        <a:t>Kalita 1</a:t>
                      </a:r>
                      <a:r>
                        <a:rPr lang="en" sz="1200"/>
                        <a:t>*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2023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eurchembul</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Sensor Integration</a:t>
                      </a:r>
                      <a:br>
                        <a:rPr lang="en" sz="1200"/>
                      </a:br>
                      <a:br>
                        <a:rPr lang="en" sz="1200"/>
                      </a:br>
                      <a:r>
                        <a:rPr lang="en" sz="1200"/>
                        <a:t>Data Aggregation</a:t>
                      </a:r>
                      <a:br>
                        <a:rPr lang="en" sz="1200"/>
                      </a:br>
                      <a:br>
                        <a:rPr lang="en" sz="1200"/>
                      </a:br>
                      <a:r>
                        <a:rPr lang="en" sz="1200"/>
                        <a:t>Field testing</a:t>
                      </a:r>
                      <a:br>
                        <a:rPr lang="en" sz="1200"/>
                      </a:br>
                      <a:br>
                        <a:rPr lang="en" sz="1200"/>
                      </a:br>
                      <a:r>
                        <a:rPr lang="en" sz="1200"/>
                        <a:t>Optimization</a:t>
                      </a:r>
                      <a:br>
                        <a:rPr lang="en" sz="1200"/>
                      </a:br>
                      <a:br>
                        <a:rPr lang="en" sz="1200"/>
                      </a:br>
                      <a:r>
                        <a:rPr lang="en" sz="1200"/>
                        <a:t>System Design</a:t>
                      </a:r>
                      <a:endParaRPr sz="1200"/>
                    </a:p>
                    <a:p>
                      <a:pPr indent="0" lvl="0" marL="0" rtl="0" algn="l">
                        <a:spcBef>
                          <a:spcPts val="0"/>
                        </a:spcBef>
                        <a:spcAft>
                          <a:spcPts val="0"/>
                        </a:spcAft>
                        <a:buNone/>
                      </a:pPr>
                      <a:r>
                        <a:rPr lang="en" sz="1200"/>
                        <a:t>(Raspberry Pi)</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Offers scalable and efficient </a:t>
                      </a:r>
                      <a:r>
                        <a:rPr lang="en" sz="1200"/>
                        <a:t>solution for real time water management</a:t>
                      </a:r>
                      <a:br>
                        <a:rPr lang="en" sz="1200"/>
                      </a:br>
                      <a:br>
                        <a:rPr lang="en" sz="1200"/>
                      </a:b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Cost </a:t>
                      </a:r>
                      <a:br>
                        <a:rPr lang="en" sz="1200"/>
                      </a:br>
                      <a:br>
                        <a:rPr lang="en" sz="1200"/>
                      </a:br>
                      <a:r>
                        <a:rPr lang="en" sz="1200"/>
                        <a:t>Dependency on Internet Connectivity</a:t>
                      </a:r>
                      <a:br>
                        <a:rPr lang="en" sz="1200"/>
                      </a:br>
                      <a:br>
                        <a:rPr lang="en" sz="1200"/>
                      </a:b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0070C0"/>
                </a:solidFill>
                <a:latin typeface="Times New Roman"/>
                <a:ea typeface="Times New Roman"/>
                <a:cs typeface="Times New Roman"/>
                <a:sym typeface="Times New Roman"/>
              </a:rPr>
              <a:t>Comparison/competition in the market &amp; Research Gap</a:t>
            </a:r>
            <a:endParaRPr>
              <a:solidFill>
                <a:srgbClr val="0070C0"/>
              </a:solidFill>
              <a:latin typeface="Times New Roman"/>
              <a:ea typeface="Times New Roman"/>
              <a:cs typeface="Times New Roman"/>
              <a:sym typeface="Times New Roman"/>
            </a:endParaRPr>
          </a:p>
        </p:txBody>
      </p:sp>
      <p:sp>
        <p:nvSpPr>
          <p:cNvPr id="89" name="Google Shape;89;p6"/>
          <p:cNvSpPr txBox="1"/>
          <p:nvPr>
            <p:ph idx="1" type="body"/>
          </p:nvPr>
        </p:nvSpPr>
        <p:spPr>
          <a:xfrm>
            <a:off x="464100" y="1152475"/>
            <a:ext cx="8520600" cy="375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IOT Based Smart Water Level Controllers (Operated by Switch/MCB)</a:t>
            </a:r>
            <a:endParaRPr>
              <a:solidFill>
                <a:srgbClr val="0F1111"/>
              </a:solidFill>
              <a:highlight>
                <a:srgbClr val="FFFFFF"/>
              </a:highlight>
            </a:endParaRPr>
          </a:p>
          <a:p>
            <a:pPr indent="-336550" lvl="0" marL="457200" rtl="0" algn="l">
              <a:spcBef>
                <a:spcPts val="0"/>
              </a:spcBef>
              <a:spcAft>
                <a:spcPts val="0"/>
              </a:spcAft>
              <a:buSzPts val="1700"/>
              <a:buChar char="●"/>
            </a:pPr>
            <a:r>
              <a:rPr lang="en" sz="1700"/>
              <a:t>Water Level Depth Detection Sensor Module from ElectronicsComp.com</a:t>
            </a:r>
            <a:endParaRPr sz="1700"/>
          </a:p>
          <a:p>
            <a:pPr indent="0" lvl="0" marL="457200" rtl="0" algn="l">
              <a:spcBef>
                <a:spcPts val="0"/>
              </a:spcBef>
              <a:spcAft>
                <a:spcPts val="0"/>
              </a:spcAft>
              <a:buNone/>
            </a:pPr>
            <a:r>
              <a:rPr lang="en" sz="1700"/>
              <a:t>Are some of the available products in market which cost comparatively more </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rPr lang="en"/>
              <a:t>Technology Comparison:</a:t>
            </a:r>
            <a:endParaRPr/>
          </a:p>
          <a:p>
            <a:pPr indent="-342900" lvl="0" marL="457200" rtl="0" algn="l">
              <a:spcBef>
                <a:spcPts val="0"/>
              </a:spcBef>
              <a:spcAft>
                <a:spcPts val="0"/>
              </a:spcAft>
              <a:buSzPts val="1800"/>
              <a:buChar char="●"/>
            </a:pPr>
            <a:r>
              <a:rPr b="1" lang="en"/>
              <a:t>Sensor Technology: </a:t>
            </a:r>
            <a:r>
              <a:rPr lang="en"/>
              <a:t>Compare the ultrasonic sensor technology proposed in your solution with other sensor technologies available in the market. Consider factors like accuracy, durability, and maintenance requirements.</a:t>
            </a:r>
            <a:endParaRPr/>
          </a:p>
          <a:p>
            <a:pPr indent="-342900" lvl="0" marL="457200" rtl="0" algn="l">
              <a:spcBef>
                <a:spcPts val="0"/>
              </a:spcBef>
              <a:spcAft>
                <a:spcPts val="0"/>
              </a:spcAft>
              <a:buSzPts val="1800"/>
              <a:buChar char="●"/>
            </a:pPr>
            <a:r>
              <a:rPr b="1" lang="en"/>
              <a:t>Wireless Communication:</a:t>
            </a:r>
            <a:r>
              <a:rPr lang="en"/>
              <a:t> Assess the efficiency of the wireless communication method (in this case, Blynk app) in comparison to other communication protocols used in similar systems.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b559b6fd48_1_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
                <a:solidFill>
                  <a:srgbClr val="0070C0"/>
                </a:solidFill>
                <a:latin typeface="Times New Roman"/>
                <a:ea typeface="Times New Roman"/>
                <a:cs typeface="Times New Roman"/>
                <a:sym typeface="Times New Roman"/>
              </a:rPr>
              <a:t>Comparison/competition in the market &amp; Research Gap</a:t>
            </a:r>
            <a:endParaRPr>
              <a:solidFill>
                <a:srgbClr val="0070C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5" name="Google Shape;95;g2b559b6fd48_1_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Cost of Components:</a:t>
            </a:r>
            <a:r>
              <a:rPr lang="en"/>
              <a:t> Evaluate the cost of the ultrasonic sensors, microcontrollers, and other components used in your IoT project compared to alternative technologies.</a:t>
            </a:r>
            <a:endParaRPr/>
          </a:p>
          <a:p>
            <a:pPr indent="-342900" lvl="0" marL="457200" rtl="0" algn="l">
              <a:spcBef>
                <a:spcPts val="0"/>
              </a:spcBef>
              <a:spcAft>
                <a:spcPts val="0"/>
              </a:spcAft>
              <a:buSzPts val="1800"/>
              <a:buChar char="●"/>
            </a:pPr>
            <a:r>
              <a:rPr b="1" lang="en"/>
              <a:t>Installation and Maintenance Costs:</a:t>
            </a:r>
            <a:r>
              <a:rPr lang="en"/>
              <a:t> Consider the overall cost of implementing and maintaining the proposed solution compared to existing alternatives.</a:t>
            </a:r>
            <a:endParaRPr/>
          </a:p>
          <a:p>
            <a:pPr indent="-342900" lvl="0" marL="457200" rtl="0" algn="l">
              <a:spcBef>
                <a:spcPts val="0"/>
              </a:spcBef>
              <a:spcAft>
                <a:spcPts val="0"/>
              </a:spcAft>
              <a:buSzPts val="1800"/>
              <a:buChar char="●"/>
            </a:pPr>
            <a:r>
              <a:rPr b="1" lang="en"/>
              <a:t>Sensor Accuracy:</a:t>
            </a:r>
            <a:r>
              <a:rPr lang="en"/>
              <a:t> Investigate the accuracy of ultrasonic sensors in detecting water levels compared to other sensing technologies.</a:t>
            </a:r>
            <a:endParaRPr/>
          </a:p>
          <a:p>
            <a:pPr indent="-342900" lvl="0" marL="457200" rtl="0" algn="l">
              <a:spcBef>
                <a:spcPts val="0"/>
              </a:spcBef>
              <a:spcAft>
                <a:spcPts val="0"/>
              </a:spcAft>
              <a:buSzPts val="1800"/>
              <a:buChar char="●"/>
            </a:pPr>
            <a:r>
              <a:rPr b="1" lang="en"/>
              <a:t>Notification Reliability:</a:t>
            </a:r>
            <a:r>
              <a:rPr lang="en"/>
              <a:t> Assess the reliability and speed of the notification system through the Blynk app compared to alternative notification methods</a:t>
            </a:r>
            <a:endParaRPr/>
          </a:p>
          <a:p>
            <a:pPr indent="0" lvl="0" marL="4572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7"/>
          <p:cNvSpPr txBox="1"/>
          <p:nvPr/>
        </p:nvSpPr>
        <p:spPr>
          <a:xfrm>
            <a:off x="124000" y="45076"/>
            <a:ext cx="8802300" cy="83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70C0"/>
                </a:solidFill>
                <a:latin typeface="Times New Roman"/>
                <a:ea typeface="Times New Roman"/>
                <a:cs typeface="Times New Roman"/>
                <a:sym typeface="Times New Roman"/>
              </a:rPr>
              <a:t>Complete Design/Circuit diagram Flow graphs of Proposed System</a:t>
            </a:r>
            <a:endParaRPr b="0" i="0" sz="2800" u="none" cap="none" strike="noStrike">
              <a:solidFill>
                <a:srgbClr val="0070C0"/>
              </a:solidFill>
              <a:latin typeface="Times New Roman"/>
              <a:ea typeface="Times New Roman"/>
              <a:cs typeface="Times New Roman"/>
              <a:sym typeface="Times New Roman"/>
            </a:endParaRPr>
          </a:p>
        </p:txBody>
      </p:sp>
      <p:sp>
        <p:nvSpPr>
          <p:cNvPr id="101" name="Google Shape;101;p7"/>
          <p:cNvSpPr txBox="1"/>
          <p:nvPr/>
        </p:nvSpPr>
        <p:spPr>
          <a:xfrm>
            <a:off x="250375" y="997950"/>
            <a:ext cx="8392800" cy="5232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rgbClr val="000000"/>
              </a:buClr>
              <a:buSzPts val="1400"/>
              <a:buAutoNum type="arabicPeriod"/>
            </a:pPr>
            <a:r>
              <a:rPr b="1" i="0" lang="en" sz="1400" u="none" cap="none" strike="noStrike">
                <a:solidFill>
                  <a:srgbClr val="000000"/>
                </a:solidFill>
              </a:rPr>
              <a:t>Block diagram</a:t>
            </a:r>
            <a:endParaRPr b="1" i="0" sz="1400" u="none" cap="none" strike="noStrike">
              <a:solidFill>
                <a:srgbClr val="000000"/>
              </a:solidFill>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02" name="Google Shape;102;p7"/>
          <p:cNvPicPr preferRelativeResize="0"/>
          <p:nvPr/>
        </p:nvPicPr>
        <p:blipFill rotWithShape="1">
          <a:blip r:embed="rId3">
            <a:alphaModFix/>
          </a:blip>
          <a:srcRect b="0" l="0" r="29795" t="0"/>
          <a:stretch/>
        </p:blipFill>
        <p:spPr>
          <a:xfrm>
            <a:off x="2296225" y="1346325"/>
            <a:ext cx="5650976" cy="338170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